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07" r:id="rId4"/>
  </p:sldMasterIdLst>
  <p:notesMasterIdLst>
    <p:notesMasterId r:id="rId26"/>
  </p:notesMasterIdLst>
  <p:sldIdLst>
    <p:sldId id="257" r:id="rId5"/>
    <p:sldId id="266" r:id="rId6"/>
    <p:sldId id="267" r:id="rId7"/>
    <p:sldId id="268" r:id="rId8"/>
    <p:sldId id="270" r:id="rId9"/>
    <p:sldId id="272" r:id="rId10"/>
    <p:sldId id="324" r:id="rId11"/>
    <p:sldId id="323" r:id="rId12"/>
    <p:sldId id="276" r:id="rId13"/>
    <p:sldId id="278" r:id="rId14"/>
    <p:sldId id="280" r:id="rId15"/>
    <p:sldId id="282" r:id="rId16"/>
    <p:sldId id="295" r:id="rId17"/>
    <p:sldId id="325" r:id="rId18"/>
    <p:sldId id="299" r:id="rId19"/>
    <p:sldId id="327" r:id="rId20"/>
    <p:sldId id="328" r:id="rId21"/>
    <p:sldId id="329" r:id="rId22"/>
    <p:sldId id="319" r:id="rId23"/>
    <p:sldId id="320" r:id="rId24"/>
    <p:sldId id="32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94660"/>
  </p:normalViewPr>
  <p:slideViewPr>
    <p:cSldViewPr snapToGrid="0">
      <p:cViewPr>
        <p:scale>
          <a:sx n="48" d="100"/>
          <a:sy n="48" d="100"/>
        </p:scale>
        <p:origin x="1316" y="46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65872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65982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76400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87594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6830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3984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7533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01605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6151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43330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6242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B83234-995D-4149-8E1E-BC120E9070D5}" type="datetime1">
              <a:rPr lang="en-US" smtClean="0"/>
              <a:t>10/6/2024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6844252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web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ko/photo/892642" TargetMode="External"/><Relationship Id="rId7" Type="http://schemas.openxmlformats.org/officeDocument/2006/relationships/hyperlink" Target="https://www.flickr.com/photos/donkeyhotey/5679642883/" TargetMode="Externa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pixabay.com/en/star-at-night-dark-stars-blue-195187/" TargetMode="Externa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4" name="Scroll: Horizontal 13">
            <a:extLst>
              <a:ext uri="{FF2B5EF4-FFF2-40B4-BE49-F238E27FC236}">
                <a16:creationId xmlns:a16="http://schemas.microsoft.com/office/drawing/2014/main" id="{FC8ABB61-750E-4309-82F8-2915D7B410E5}"/>
              </a:ext>
            </a:extLst>
          </p:cNvPr>
          <p:cNvSpPr/>
          <p:nvPr/>
        </p:nvSpPr>
        <p:spPr>
          <a:xfrm>
            <a:off x="339366" y="2384867"/>
            <a:ext cx="11476248" cy="1855566"/>
          </a:xfrm>
          <a:prstGeom prst="horizontalScroll">
            <a:avLst/>
          </a:prstGeom>
          <a:solidFill>
            <a:schemeClr val="accent5">
              <a:alpha val="60000"/>
            </a:schemeClr>
          </a:solidFill>
          <a:ln cmpd="tri">
            <a:solidFill>
              <a:schemeClr val="lt1"/>
            </a:solidFill>
            <a:headEnd w="lg" len="lg"/>
            <a:tailEnd w="lg" len="sm"/>
          </a:ln>
          <a:effectLst>
            <a:glow rad="330200">
              <a:schemeClr val="accent1">
                <a:lumMod val="50000"/>
                <a:alpha val="3000"/>
              </a:schemeClr>
            </a:glow>
            <a:outerShdw blurRad="673100" dir="21540000" sx="111000" sy="111000" algn="ctr" rotWithShape="0">
              <a:prstClr val="black"/>
            </a:outerShdw>
            <a:reflection blurRad="139700" endPos="0" dist="50800" dir="5400000" sy="-100000" algn="bl" rotWithShape="0"/>
            <a:softEdge rad="12700"/>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7E326-D1F4-4032-960C-883280F8F723}"/>
              </a:ext>
            </a:extLst>
          </p:cNvPr>
          <p:cNvSpPr>
            <a:spLocks noGrp="1"/>
          </p:cNvSpPr>
          <p:nvPr>
            <p:ph type="ctrTitle" idx="4294967295"/>
          </p:nvPr>
        </p:nvSpPr>
        <p:spPr>
          <a:xfrm>
            <a:off x="339366" y="2745913"/>
            <a:ext cx="11599633" cy="1133475"/>
          </a:xfrm>
        </p:spPr>
        <p:txBody>
          <a:bodyPr>
            <a:noAutofit/>
            <a:scene3d>
              <a:camera prst="orthographicFront"/>
              <a:lightRig rig="harsh" dir="t"/>
            </a:scene3d>
            <a:sp3d extrusionH="57150" prstMaterial="matte">
              <a:bevelT w="63500" h="12700" prst="cross"/>
              <a:contourClr>
                <a:schemeClr val="bg1">
                  <a:lumMod val="65000"/>
                </a:schemeClr>
              </a:contourClr>
            </a:sp3d>
          </a:bodyPr>
          <a:lstStyle/>
          <a:p>
            <a:pPr algn="ctr"/>
            <a:r>
              <a:rPr lang="en-US" b="1" dirty="0" smtClean="0">
                <a:ln/>
                <a:solidFill>
                  <a:schemeClr val="bg1"/>
                </a:solidFill>
                <a:effectLst>
                  <a:outerShdw blurRad="63500" sx="102000" sy="102000" algn="ctr" rotWithShape="0">
                    <a:prstClr val="black">
                      <a:alpha val="40000"/>
                    </a:prstClr>
                  </a:outerShdw>
                </a:effectLst>
                <a:latin typeface="Aatrix OCRB" panose="020B0600020202020204" pitchFamily="33" charset="0"/>
              </a:rPr>
              <a:t>Predicting </a:t>
            </a:r>
            <a:r>
              <a:rPr lang="en-US" b="1" dirty="0">
                <a:ln/>
                <a:solidFill>
                  <a:schemeClr val="bg1"/>
                </a:solidFill>
                <a:effectLst>
                  <a:outerShdw blurRad="63500" sx="102000" sy="102000" algn="ctr" rotWithShape="0">
                    <a:prstClr val="black">
                      <a:alpha val="40000"/>
                    </a:prstClr>
                  </a:outerShdw>
                </a:effectLst>
                <a:latin typeface="Aatrix OCRB" panose="020B0600020202020204" pitchFamily="33" charset="0"/>
              </a:rPr>
              <a:t>Natural Disasters Using NASA Satellite </a:t>
            </a:r>
            <a:r>
              <a:rPr lang="en-US" b="1" dirty="0" smtClean="0">
                <a:ln/>
                <a:solidFill>
                  <a:schemeClr val="bg1"/>
                </a:solidFill>
                <a:effectLst>
                  <a:outerShdw blurRad="63500" sx="102000" sy="102000" algn="ctr" rotWithShape="0">
                    <a:prstClr val="black">
                      <a:alpha val="40000"/>
                    </a:prstClr>
                  </a:outerShdw>
                </a:effectLst>
                <a:latin typeface="Aatrix OCRB" panose="020B0600020202020204" pitchFamily="33" charset="0"/>
              </a:rPr>
              <a:t>Data</a:t>
            </a:r>
            <a:endParaRPr lang="en-US" b="1" dirty="0">
              <a:ln/>
              <a:solidFill>
                <a:schemeClr val="bg1"/>
              </a:solidFill>
              <a:effectLst>
                <a:outerShdw blurRad="63500" sx="102000" sy="102000" algn="ctr" rotWithShape="0">
                  <a:prstClr val="black">
                    <a:alpha val="40000"/>
                  </a:prstClr>
                </a:outerShdw>
              </a:effectLst>
              <a:latin typeface="Aatrix OCRB" panose="020B0600020202020204" pitchFamily="33" charset="0"/>
            </a:endParaRPr>
          </a:p>
        </p:txBody>
      </p:sp>
      <p:sp>
        <p:nvSpPr>
          <p:cNvPr id="8" name="Scroll: Horizontal 13">
            <a:extLst>
              <a:ext uri="{FF2B5EF4-FFF2-40B4-BE49-F238E27FC236}">
                <a16:creationId xmlns:a16="http://schemas.microsoft.com/office/drawing/2014/main" id="{FC8ABB61-750E-4309-82F8-2915D7B410E5}"/>
              </a:ext>
            </a:extLst>
          </p:cNvPr>
          <p:cNvSpPr/>
          <p:nvPr/>
        </p:nvSpPr>
        <p:spPr>
          <a:xfrm>
            <a:off x="9685651" y="5126440"/>
            <a:ext cx="2253348" cy="1576018"/>
          </a:xfrm>
          <a:prstGeom prst="horizontalScroll">
            <a:avLst/>
          </a:prstGeom>
          <a:solidFill>
            <a:schemeClr val="accent5">
              <a:alpha val="60000"/>
            </a:schemeClr>
          </a:solidFill>
          <a:ln cmpd="tri">
            <a:solidFill>
              <a:schemeClr val="lt1"/>
            </a:solidFill>
            <a:headEnd w="lg" len="lg"/>
            <a:tailEnd w="lg" len="sm"/>
          </a:ln>
          <a:effectLst>
            <a:glow rad="330200">
              <a:schemeClr val="accent1">
                <a:lumMod val="50000"/>
                <a:alpha val="3000"/>
              </a:schemeClr>
            </a:glow>
            <a:outerShdw blurRad="673100" dir="21540000" sx="111000" sy="111000" algn="ctr" rotWithShape="0">
              <a:prstClr val="black"/>
            </a:outerShdw>
            <a:reflection blurRad="139700" endPos="0" dist="50800" dir="5400000" sy="-100000" algn="bl" rotWithShape="0"/>
            <a:softEdge rad="12700"/>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smtClean="0">
                <a:ln/>
                <a:solidFill>
                  <a:schemeClr val="bg1"/>
                </a:solidFill>
                <a:effectLst>
                  <a:outerShdw blurRad="63500" sx="102000" sy="102000" algn="ctr" rotWithShape="0">
                    <a:prstClr val="black">
                      <a:alpha val="40000"/>
                    </a:prstClr>
                  </a:outerShdw>
                </a:effectLst>
                <a:latin typeface="Aatrix OCRB" panose="020B0600020202020204" pitchFamily="33" charset="0"/>
              </a:rPr>
              <a:t>Done By Team : The Anonymous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0176" y="5404747"/>
            <a:ext cx="1267020" cy="12267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244171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80">
                                          <p:stCondLst>
                                            <p:cond delay="0"/>
                                          </p:stCondLst>
                                        </p:cTn>
                                        <p:tgtEl>
                                          <p:spTgt spid="8"/>
                                        </p:tgtEl>
                                      </p:cBhvr>
                                    </p:animEffect>
                                    <p:anim calcmode="lin" valueType="num">
                                      <p:cBhvr>
                                        <p:cTn id="4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gtEl>
                                      </p:cBhvr>
                                      <p:to x="100000" y="60000"/>
                                    </p:animScale>
                                    <p:animScale>
                                      <p:cBhvr>
                                        <p:cTn id="46" dur="166" decel="50000">
                                          <p:stCondLst>
                                            <p:cond delay="676"/>
                                          </p:stCondLst>
                                        </p:cTn>
                                        <p:tgtEl>
                                          <p:spTgt spid="8"/>
                                        </p:tgtEl>
                                      </p:cBhvr>
                                      <p:to x="100000" y="100000"/>
                                    </p:animScale>
                                    <p:animScale>
                                      <p:cBhvr>
                                        <p:cTn id="47" dur="26">
                                          <p:stCondLst>
                                            <p:cond delay="1312"/>
                                          </p:stCondLst>
                                        </p:cTn>
                                        <p:tgtEl>
                                          <p:spTgt spid="8"/>
                                        </p:tgtEl>
                                      </p:cBhvr>
                                      <p:to x="100000" y="80000"/>
                                    </p:animScale>
                                    <p:animScale>
                                      <p:cBhvr>
                                        <p:cTn id="48" dur="166" decel="50000">
                                          <p:stCondLst>
                                            <p:cond delay="1338"/>
                                          </p:stCondLst>
                                        </p:cTn>
                                        <p:tgtEl>
                                          <p:spTgt spid="8"/>
                                        </p:tgtEl>
                                      </p:cBhvr>
                                      <p:to x="100000" y="100000"/>
                                    </p:animScale>
                                    <p:animScale>
                                      <p:cBhvr>
                                        <p:cTn id="49" dur="26">
                                          <p:stCondLst>
                                            <p:cond delay="1642"/>
                                          </p:stCondLst>
                                        </p:cTn>
                                        <p:tgtEl>
                                          <p:spTgt spid="8"/>
                                        </p:tgtEl>
                                      </p:cBhvr>
                                      <p:to x="100000" y="90000"/>
                                    </p:animScale>
                                    <p:animScale>
                                      <p:cBhvr>
                                        <p:cTn id="50" dur="166" decel="50000">
                                          <p:stCondLst>
                                            <p:cond delay="1668"/>
                                          </p:stCondLst>
                                        </p:cTn>
                                        <p:tgtEl>
                                          <p:spTgt spid="8"/>
                                        </p:tgtEl>
                                      </p:cBhvr>
                                      <p:to x="100000" y="100000"/>
                                    </p:animScale>
                                    <p:animScale>
                                      <p:cBhvr>
                                        <p:cTn id="51" dur="26">
                                          <p:stCondLst>
                                            <p:cond delay="1808"/>
                                          </p:stCondLst>
                                        </p:cTn>
                                        <p:tgtEl>
                                          <p:spTgt spid="8"/>
                                        </p:tgtEl>
                                      </p:cBhvr>
                                      <p:to x="100000" y="95000"/>
                                    </p:animScale>
                                    <p:animScale>
                                      <p:cBhvr>
                                        <p:cTn id="5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Earth Nasa Wallpapers - Wallpaper Cave">
            <a:extLst>
              <a:ext uri="{FF2B5EF4-FFF2-40B4-BE49-F238E27FC236}">
                <a16:creationId xmlns:a16="http://schemas.microsoft.com/office/drawing/2014/main" id="{40CADEEF-C2FA-405A-85C9-E2A49A5E7331}"/>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10800000">
            <a:off x="-2" y="22487"/>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47521" y="2443316"/>
            <a:ext cx="9062719" cy="2308324"/>
          </a:xfrm>
          <a:prstGeom prst="rect">
            <a:avLst/>
          </a:prstGeom>
        </p:spPr>
        <p:txBody>
          <a:bodyPr wrap="square">
            <a:spAutoFit/>
          </a:bodyPr>
          <a:lstStyle/>
          <a:p>
            <a:r>
              <a:rPr lang="en-US" sz="2800"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The Landsat program has been providing continuous imagery of Earth’s surface since 1972. Landsat satellites are instrumental in land cover classification, vegetation health monitoring, and assessing changes in land use over time.</a:t>
            </a:r>
          </a:p>
          <a:p>
            <a:endParaRPr lang="en-US" sz="3200" b="1" dirty="0">
              <a:solidFill>
                <a:schemeClr val="bg1"/>
              </a:solidFill>
            </a:endParaRPr>
          </a:p>
        </p:txBody>
      </p:sp>
      <p:sp>
        <p:nvSpPr>
          <p:cNvPr id="25" name="Rectangle 24">
            <a:extLst>
              <a:ext uri="{FF2B5EF4-FFF2-40B4-BE49-F238E27FC236}">
                <a16:creationId xmlns:a16="http://schemas.microsoft.com/office/drawing/2014/main" id="{2C4DD12D-F55F-41CD-8DFD-8C99535E8E58}"/>
              </a:ext>
            </a:extLst>
          </p:cNvPr>
          <p:cNvSpPr/>
          <p:nvPr/>
        </p:nvSpPr>
        <p:spPr>
          <a:xfrm>
            <a:off x="905829" y="1447655"/>
            <a:ext cx="4366901" cy="707886"/>
          </a:xfrm>
          <a:prstGeom prst="rect">
            <a:avLst/>
          </a:prstGeom>
        </p:spPr>
        <p:txBody>
          <a:bodyPr wrap="none">
            <a:spAutoFit/>
          </a:bodyPr>
          <a:lstStyle/>
          <a:p>
            <a:pPr marL="571500" indent="-571500">
              <a:buFont typeface="Wingdings" panose="05000000000000000000" pitchFamily="2" charset="2"/>
              <a:buChar char="v"/>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Landsat Satellites</a:t>
            </a:r>
          </a:p>
        </p:txBody>
      </p:sp>
    </p:spTree>
    <p:extLst>
      <p:ext uri="{BB962C8B-B14F-4D97-AF65-F5344CB8AC3E}">
        <p14:creationId xmlns:p14="http://schemas.microsoft.com/office/powerpoint/2010/main" val="2439841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a:extLst>
              <a:ext uri="{FF2B5EF4-FFF2-40B4-BE49-F238E27FC236}">
                <a16:creationId xmlns:a16="http://schemas.microsoft.com/office/drawing/2014/main" id="{DDC6AD2B-DCDF-40E1-9E1B-DFD890347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39521" y="1618734"/>
            <a:ext cx="7183120" cy="3416320"/>
          </a:xfrm>
          <a:prstGeom prst="rect">
            <a:avLst/>
          </a:prstGeom>
        </p:spPr>
        <p:txBody>
          <a:bodyPr wrap="square">
            <a:spAutoFit/>
          </a:bodyPr>
          <a:lstStyle/>
          <a:p>
            <a:pPr marL="571500" indent="-571500">
              <a:buFont typeface="Wingdings" panose="05000000000000000000" pitchFamily="2" charset="2"/>
              <a:buChar char="v"/>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Terra Satellite</a:t>
            </a:r>
            <a:r>
              <a:rPr lang="en-US" sz="3200" b="1" dirty="0">
                <a:latin typeface="Calibri" panose="020F0502020204030204" pitchFamily="34" charset="0"/>
                <a:ea typeface="Calibri" panose="020F0502020204030204" pitchFamily="34" charset="0"/>
                <a:cs typeface="Arial" panose="020B0604020202020204" pitchFamily="34" charset="0"/>
              </a:rPr>
              <a:t/>
            </a:r>
            <a:br>
              <a:rPr lang="en-US" sz="3200" b="1" dirty="0">
                <a:latin typeface="Calibri" panose="020F0502020204030204" pitchFamily="34" charset="0"/>
                <a:ea typeface="Calibri" panose="020F0502020204030204" pitchFamily="34" charset="0"/>
                <a:cs typeface="Arial" panose="020B0604020202020204" pitchFamily="34" charset="0"/>
              </a:rPr>
            </a:br>
            <a:r>
              <a:rPr lang="en-US" sz="3200" b="1" dirty="0">
                <a:latin typeface="Calibri" panose="020F0502020204030204" pitchFamily="34" charset="0"/>
                <a:ea typeface="Calibri" panose="020F0502020204030204" pitchFamily="34" charset="0"/>
                <a:cs typeface="Arial" panose="020B0604020202020204" pitchFamily="34" charset="0"/>
              </a:rPr>
              <a:t/>
            </a:r>
            <a:br>
              <a:rPr lang="en-US" sz="3200" b="1" dirty="0">
                <a:latin typeface="Calibri" panose="020F0502020204030204" pitchFamily="34" charset="0"/>
                <a:ea typeface="Calibri" panose="020F0502020204030204" pitchFamily="34" charset="0"/>
                <a:cs typeface="Arial" panose="020B0604020202020204" pitchFamily="34" charset="0"/>
              </a:rPr>
            </a:br>
            <a:r>
              <a:rPr lang="en-US" sz="2800"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Launched in 1999, Terra carries five scientific instruments that monitor various aspects of the Earth’s system, including atmospheric conditions and land surface characteristics.</a:t>
            </a:r>
          </a:p>
          <a:p>
            <a:endParaRPr lang="en-US" sz="3200" b="1" dirty="0"/>
          </a:p>
        </p:txBody>
      </p:sp>
    </p:spTree>
    <p:extLst>
      <p:ext uri="{BB962C8B-B14F-4D97-AF65-F5344CB8AC3E}">
        <p14:creationId xmlns:p14="http://schemas.microsoft.com/office/powerpoint/2010/main" val="1155710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BBFE2D59-C814-4C4C-905E-D3F89443F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21080" y="1413063"/>
            <a:ext cx="8661400" cy="4031873"/>
          </a:xfrm>
          <a:prstGeom prst="rect">
            <a:avLst/>
          </a:prstGeom>
        </p:spPr>
        <p:txBody>
          <a:bodyPr wrap="square">
            <a:spAutoFit/>
          </a:bodyPr>
          <a:lstStyle/>
          <a:p>
            <a:pPr marL="571500" indent="-571500">
              <a:buFont typeface="Wingdings" panose="05000000000000000000" pitchFamily="2" charset="2"/>
              <a:buChar char="v"/>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Aqua Satellite</a:t>
            </a:r>
          </a:p>
          <a:p>
            <a:endParaRPr lang="en-US" sz="36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endParaRPr>
          </a:p>
          <a:p>
            <a:pPr lvl="2"/>
            <a:r>
              <a:rPr lang="en-US" sz="2800"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Aqua focuses on studying water-related processes in the Earth’s system. It collects data on precipitation patterns, sea surface temperatures, and water vapor content—critical elements for understanding hydrological cycles.</a:t>
            </a:r>
          </a:p>
          <a:p>
            <a:pPr marL="571500" indent="-571500">
              <a:buFont typeface="Wingdings" panose="05000000000000000000" pitchFamily="2" charset="2"/>
              <a:buChar char="v"/>
            </a:pPr>
            <a:endPar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endParaRPr>
          </a:p>
        </p:txBody>
      </p:sp>
      <p:pic>
        <p:nvPicPr>
          <p:cNvPr id="25" name="Picture 2">
            <a:extLst>
              <a:ext uri="{FF2B5EF4-FFF2-40B4-BE49-F238E27FC236}">
                <a16:creationId xmlns:a16="http://schemas.microsoft.com/office/drawing/2014/main" id="{FE33EF1A-AE82-41A6-AD21-F66733AD6F4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9703" t="31151" r="12667" b="19670"/>
          <a:stretch/>
        </p:blipFill>
        <p:spPr bwMode="auto">
          <a:xfrm>
            <a:off x="9606280" y="939673"/>
            <a:ext cx="1381277" cy="8750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F07AE495-4417-4638-B296-329AF4D9E67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9703" t="31151" r="12667" b="19670"/>
          <a:stretch/>
        </p:blipFill>
        <p:spPr bwMode="auto">
          <a:xfrm>
            <a:off x="1917700" y="5444936"/>
            <a:ext cx="1183640" cy="74984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80BF81DA-8802-4071-89BC-EAF3DBA15C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6286" y="4790163"/>
            <a:ext cx="1093806" cy="8750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8D4EC5D8-0A49-4866-976C-EB6D49FD38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894" y="5651343"/>
            <a:ext cx="1093806" cy="8750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DAC14810-0324-41E6-8A33-43AB313EC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150" y="5480802"/>
            <a:ext cx="1093806" cy="8750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47D9A21B-3F94-48E4-8CED-E683781A660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9703" t="31151" r="12667" b="19670"/>
          <a:stretch/>
        </p:blipFill>
        <p:spPr bwMode="auto">
          <a:xfrm rot="16200000">
            <a:off x="5580380" y="5480803"/>
            <a:ext cx="1381277" cy="87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05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SA Probes Earth's Space Environment –“Observes Fundamental Process, space  probe HD wallpaper | Pxfuel">
            <a:extLst>
              <a:ext uri="{FF2B5EF4-FFF2-40B4-BE49-F238E27FC236}">
                <a16:creationId xmlns:a16="http://schemas.microsoft.com/office/drawing/2014/main" id="{40FF28F5-BF09-4D44-B37E-69BCD7178AFF}"/>
              </a:ext>
            </a:extLst>
          </p:cNvPr>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0" y="1793"/>
            <a:ext cx="12192000" cy="68562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156952" y="3044279"/>
            <a:ext cx="3413755" cy="769441"/>
          </a:xfrm>
          <a:prstGeom prst="rect">
            <a:avLst/>
          </a:prstGeom>
        </p:spPr>
        <p:txBody>
          <a:bodyPr wrap="none">
            <a:spAutoFit/>
          </a:bodyPr>
          <a:lstStyle/>
          <a:p>
            <a:pPr marL="571500" indent="-571500">
              <a:buFont typeface="Courier New" panose="02070309020205020404" pitchFamily="49" charset="0"/>
              <a:buChar char="o"/>
            </a:pPr>
            <a:r>
              <a:rPr lang="en-US" sz="4400" dirty="0">
                <a:solidFill>
                  <a:schemeClr val="bg1"/>
                </a:solidFill>
                <a:latin typeface="Calibri" panose="020F0502020204030204" pitchFamily="34" charset="0"/>
                <a:ea typeface="Calibri" panose="020F0502020204030204" pitchFamily="34" charset="0"/>
                <a:cs typeface="Arial" panose="020B0604020202020204" pitchFamily="34" charset="0"/>
              </a:rPr>
              <a:t>Key Models</a:t>
            </a:r>
            <a:endParaRPr lang="en-US" sz="4400" dirty="0">
              <a:solidFill>
                <a:schemeClr val="bg1"/>
              </a:solidFill>
            </a:endParaRPr>
          </a:p>
        </p:txBody>
      </p:sp>
    </p:spTree>
    <p:extLst>
      <p:ext uri="{BB962C8B-B14F-4D97-AF65-F5344CB8AC3E}">
        <p14:creationId xmlns:p14="http://schemas.microsoft.com/office/powerpoint/2010/main" val="40737502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p:cNvSpPr/>
          <p:nvPr/>
        </p:nvSpPr>
        <p:spPr>
          <a:xfrm>
            <a:off x="440091" y="1769982"/>
            <a:ext cx="11311818" cy="707886"/>
          </a:xfrm>
          <a:prstGeom prst="rect">
            <a:avLst/>
          </a:prstGeom>
        </p:spPr>
        <p:txBody>
          <a:bodyPr wrap="square">
            <a:spAutoFit/>
          </a:bodyPr>
          <a:lstStyle/>
          <a:p>
            <a:pPr marL="457200" indent="-457200">
              <a:buFont typeface="Wingdings" panose="05000000000000000000" pitchFamily="2" charset="2"/>
              <a:buChar char="v"/>
            </a:pPr>
            <a:r>
              <a:rPr lang="en-US" sz="4000" dirty="0">
                <a:solidFill>
                  <a:schemeClr val="bg1"/>
                </a:solidFill>
                <a:latin typeface="Bahnschrift SemiBold SemiConden" panose="020B0502040204020203" pitchFamily="34" charset="0"/>
                <a:ea typeface="Calibri" panose="020F0502020204030204" pitchFamily="34" charset="0"/>
                <a:cs typeface="Arial" panose="020B0604020202020204" pitchFamily="34" charset="0"/>
              </a:rPr>
              <a:t>Numerical Weather Prediction (NWP) Models</a:t>
            </a:r>
            <a:endParaRPr lang="en-US" sz="4000" dirty="0">
              <a:solidFill>
                <a:schemeClr val="bg1"/>
              </a:solidFill>
              <a:latin typeface="Bahnschrift SemiBold SemiConden" panose="020B0502040204020203" pitchFamily="34" charset="0"/>
            </a:endParaRPr>
          </a:p>
        </p:txBody>
      </p:sp>
      <p:sp>
        <p:nvSpPr>
          <p:cNvPr id="9" name="Rectangle 8"/>
          <p:cNvSpPr/>
          <p:nvPr/>
        </p:nvSpPr>
        <p:spPr>
          <a:xfrm>
            <a:off x="895548" y="2687083"/>
            <a:ext cx="8012784" cy="1815882"/>
          </a:xfrm>
          <a:prstGeom prst="rect">
            <a:avLst/>
          </a:prstGeom>
        </p:spPr>
        <p:txBody>
          <a:bodyPr wrap="square">
            <a:spAutoFit/>
          </a:bodyPr>
          <a:lstStyle/>
          <a:p>
            <a:r>
              <a:rPr lang="en-US" sz="2800" dirty="0">
                <a:solidFill>
                  <a:schemeClr val="bg1"/>
                </a:solidFill>
                <a:latin typeface="Calibri" panose="020F0502020204030204" pitchFamily="34" charset="0"/>
                <a:ea typeface="Calibri" panose="020F0502020204030204" pitchFamily="34" charset="0"/>
                <a:cs typeface="Arial" panose="020B0604020202020204" pitchFamily="34" charset="0"/>
              </a:rPr>
              <a:t>Numerical Weather </a:t>
            </a:r>
            <a:r>
              <a:rPr lang="en-US" sz="2800" dirty="0" smtClean="0">
                <a:solidFill>
                  <a:schemeClr val="bg1"/>
                </a:solidFill>
                <a:latin typeface="Calibri" panose="020F0502020204030204" pitchFamily="34" charset="0"/>
                <a:ea typeface="Calibri" panose="020F0502020204030204" pitchFamily="34" charset="0"/>
                <a:cs typeface="Arial" panose="020B0604020202020204" pitchFamily="34" charset="0"/>
              </a:rPr>
              <a:t>Prediction </a:t>
            </a:r>
            <a:r>
              <a:rPr lang="en-US" sz="2800" dirty="0">
                <a:solidFill>
                  <a:schemeClr val="bg1"/>
                </a:solidFill>
                <a:latin typeface="Calibri" panose="020F0502020204030204" pitchFamily="34" charset="0"/>
                <a:ea typeface="Calibri" panose="020F0502020204030204" pitchFamily="34" charset="0"/>
                <a:cs typeface="Arial" panose="020B0604020202020204" pitchFamily="34" charset="0"/>
              </a:rPr>
              <a:t>(NWP) models are essential tools used by meteorologists to forecast weather patterns based on mathematical representations of atmospheric processes.</a:t>
            </a:r>
            <a:endParaRPr lang="en-US" sz="2800" dirty="0">
              <a:solidFill>
                <a:schemeClr val="bg1"/>
              </a:solidFill>
            </a:endParaRPr>
          </a:p>
        </p:txBody>
      </p:sp>
    </p:spTree>
    <p:extLst>
      <p:ext uri="{BB962C8B-B14F-4D97-AF65-F5344CB8AC3E}">
        <p14:creationId xmlns:p14="http://schemas.microsoft.com/office/powerpoint/2010/main" val="14675456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ASA Shares Dreamy Picture Of The Moon Captured By Astronaut In Space -  Science">
            <a:extLst>
              <a:ext uri="{FF2B5EF4-FFF2-40B4-BE49-F238E27FC236}">
                <a16:creationId xmlns:a16="http://schemas.microsoft.com/office/drawing/2014/main" id="{19865C14-016E-4DB5-9C98-55C33FE87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185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77585" y="3021529"/>
            <a:ext cx="3636829" cy="769441"/>
          </a:xfrm>
          <a:prstGeom prst="rect">
            <a:avLst/>
          </a:prstGeom>
        </p:spPr>
        <p:txBody>
          <a:bodyPr wrap="none">
            <a:spAutoFit/>
          </a:bodyPr>
          <a:lstStyle/>
          <a:p>
            <a:pPr marL="571500" indent="-571500">
              <a:buFont typeface="Courier New" panose="02070309020205020404" pitchFamily="49" charset="0"/>
              <a:buChar char="o"/>
            </a:pPr>
            <a:r>
              <a:rPr lang="en-US" sz="4400" dirty="0">
                <a:solidFill>
                  <a:schemeClr val="bg1"/>
                </a:solidFill>
                <a:latin typeface="Calibri" panose="020F0502020204030204" pitchFamily="34" charset="0"/>
                <a:cs typeface="Arial" panose="020B0604020202020204" pitchFamily="34" charset="0"/>
              </a:rPr>
              <a:t>Focus Areas:</a:t>
            </a:r>
          </a:p>
        </p:txBody>
      </p:sp>
    </p:spTree>
    <p:extLst>
      <p:ext uri="{BB962C8B-B14F-4D97-AF65-F5344CB8AC3E}">
        <p14:creationId xmlns:p14="http://schemas.microsoft.com/office/powerpoint/2010/main" val="1175864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p:nvSpPr>
        <p:spPr>
          <a:xfrm>
            <a:off x="1404594" y="1169994"/>
            <a:ext cx="9568206" cy="2397451"/>
          </a:xfrm>
          <a:prstGeom prst="rect">
            <a:avLst/>
          </a:prstGeom>
        </p:spPr>
        <p:txBody>
          <a:bodyPr wrap="square">
            <a:spAutoFit/>
          </a:bodyPr>
          <a:lstStyle/>
          <a:p>
            <a:pPr>
              <a:lnSpc>
                <a:spcPct val="107000"/>
              </a:lnSpc>
              <a:spcAft>
                <a:spcPts val="800"/>
              </a:spcAft>
            </a:pPr>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NWP </a:t>
            </a:r>
            <a:r>
              <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rPr>
              <a:t>models provide high-resolution forecasts that are critical for predicting severe weather events such as hurricanes or tornadoes. By assimilating real-time satellite data into these models, meteorologists can refine their predictions based on current atmospheric conditions</a:t>
            </a:r>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a:t>
            </a:r>
            <a:endPar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endParaRPr>
          </a:p>
        </p:txBody>
      </p:sp>
      <p:sp>
        <p:nvSpPr>
          <p:cNvPr id="4" name="Rectangle 3"/>
          <p:cNvSpPr/>
          <p:nvPr/>
        </p:nvSpPr>
        <p:spPr>
          <a:xfrm>
            <a:off x="956663" y="300742"/>
            <a:ext cx="6330256" cy="707886"/>
          </a:xfrm>
          <a:prstGeom prst="rect">
            <a:avLst/>
          </a:prstGeom>
        </p:spPr>
        <p:txBody>
          <a:bodyPr wrap="square">
            <a:spAutoFit/>
          </a:bodyPr>
          <a:lstStyle/>
          <a:p>
            <a:pPr marL="285750" indent="-285750">
              <a:buFont typeface="Wingdings" panose="05000000000000000000" pitchFamily="2" charset="2"/>
              <a:buChar char="v"/>
            </a:pPr>
            <a:r>
              <a:rPr lang="en-US" sz="4000" dirty="0">
                <a:solidFill>
                  <a:schemeClr val="bg1"/>
                </a:solidFill>
                <a:latin typeface="Bahnschrift SemiBold SemiConden" panose="020B0502040204020203" pitchFamily="34" charset="0"/>
                <a:ea typeface="Calibri" panose="020F0502020204030204" pitchFamily="34" charset="0"/>
                <a:cs typeface="Arial" panose="020B0604020202020204" pitchFamily="34" charset="0"/>
              </a:rPr>
              <a:t>Forecasting Capabilities:</a:t>
            </a:r>
            <a:endParaRPr lang="en-US" sz="4000" dirty="0">
              <a:latin typeface="Bahnschrift SemiBold SemiConden" panose="020B0502040204020203" pitchFamily="34" charset="0"/>
            </a:endParaRPr>
          </a:p>
        </p:txBody>
      </p:sp>
      <p:sp>
        <p:nvSpPr>
          <p:cNvPr id="5" name="Rectangle 4"/>
          <p:cNvSpPr/>
          <p:nvPr/>
        </p:nvSpPr>
        <p:spPr>
          <a:xfrm>
            <a:off x="1442302" y="4436697"/>
            <a:ext cx="9568206" cy="2246769"/>
          </a:xfrm>
          <a:prstGeom prst="rect">
            <a:avLst/>
          </a:prstGeom>
        </p:spPr>
        <p:txBody>
          <a:bodyPr wrap="square">
            <a:spAutoFit/>
          </a:bodyPr>
          <a:lstStyle/>
          <a:p>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The </a:t>
            </a:r>
            <a:r>
              <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rPr>
              <a:t>integration of satellite data into NWP models enhances forecasting accuracy significantly. For instance, incorporating sea surface temperature data from satellites can improve predictions related to hurricane formation and intensity.</a:t>
            </a:r>
            <a:endParaRPr lang="en-US" sz="2800" dirty="0">
              <a:solidFill>
                <a:schemeClr val="bg1"/>
              </a:solidFill>
              <a:latin typeface="Bahnschrift SemiBold" panose="020B0502040204020203" pitchFamily="34" charset="0"/>
            </a:endParaRPr>
          </a:p>
        </p:txBody>
      </p:sp>
      <p:sp>
        <p:nvSpPr>
          <p:cNvPr id="6" name="Rectangle 5"/>
          <p:cNvSpPr/>
          <p:nvPr/>
        </p:nvSpPr>
        <p:spPr>
          <a:xfrm>
            <a:off x="956663" y="3672205"/>
            <a:ext cx="6509365" cy="707886"/>
          </a:xfrm>
          <a:prstGeom prst="rect">
            <a:avLst/>
          </a:prstGeom>
        </p:spPr>
        <p:txBody>
          <a:bodyPr wrap="square">
            <a:spAutoFit/>
          </a:bodyPr>
          <a:lstStyle/>
          <a:p>
            <a:pPr marL="285750" indent="-285750">
              <a:buFont typeface="Wingdings" panose="05000000000000000000" pitchFamily="2" charset="2"/>
              <a:buChar char="v"/>
            </a:pPr>
            <a:r>
              <a:rPr lang="en-US" sz="4000" dirty="0">
                <a:solidFill>
                  <a:schemeClr val="bg1"/>
                </a:solidFill>
                <a:latin typeface="Bahnschrift SemiBold SemiConden" panose="020B0502040204020203" pitchFamily="34" charset="0"/>
                <a:ea typeface="Calibri" panose="020F0502020204030204" pitchFamily="34" charset="0"/>
                <a:cs typeface="Arial" panose="020B0604020202020204" pitchFamily="34" charset="0"/>
              </a:rPr>
              <a:t>Data Integration Benefits:</a:t>
            </a:r>
            <a:endParaRPr lang="en-US" sz="4000" dirty="0">
              <a:latin typeface="Bahnschrift SemiBold SemiConden" panose="020B0502040204020203" pitchFamily="34" charset="0"/>
            </a:endParaRPr>
          </a:p>
        </p:txBody>
      </p:sp>
    </p:spTree>
    <p:extLst>
      <p:ext uri="{BB962C8B-B14F-4D97-AF65-F5344CB8AC3E}">
        <p14:creationId xmlns:p14="http://schemas.microsoft.com/office/powerpoint/2010/main" val="352561176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par>
                                <p:cTn id="8" presetID="6" presetClass="exit" presetSubtype="32" fill="hold" grpId="0" nodeType="withEffect">
                                  <p:stCondLst>
                                    <p:cond delay="0"/>
                                  </p:stCondLst>
                                  <p:childTnLst>
                                    <p:animEffect transition="out" filter="circle(out)">
                                      <p:cBhvr>
                                        <p:cTn id="9" dur="2000"/>
                                        <p:tgtEl>
                                          <p:spTgt spid="2"/>
                                        </p:tgtEl>
                                      </p:cBhvr>
                                    </p:animEffect>
                                    <p:set>
                                      <p:cBhvr>
                                        <p:cTn id="10" dur="1" fill="hold">
                                          <p:stCondLst>
                                            <p:cond delay="1999"/>
                                          </p:stCondLst>
                                        </p:cTn>
                                        <p:tgtEl>
                                          <p:spTgt spid="2"/>
                                        </p:tgtEl>
                                        <p:attrNameLst>
                                          <p:attrName>style.visibility</p:attrName>
                                        </p:attrNameLst>
                                      </p:cBhvr>
                                      <p:to>
                                        <p:strVal val="hidden"/>
                                      </p:to>
                                    </p:set>
                                  </p:childTnLst>
                                </p:cTn>
                              </p:par>
                              <p:par>
                                <p:cTn id="11" presetID="6" presetClass="exit" presetSubtype="32" fill="hold" grpId="0" nodeType="withEffect">
                                  <p:stCondLst>
                                    <p:cond delay="0"/>
                                  </p:stCondLst>
                                  <p:childTnLst>
                                    <p:animEffect transition="out" filter="circle(out)">
                                      <p:cBhvr>
                                        <p:cTn id="12" dur="2000"/>
                                        <p:tgtEl>
                                          <p:spTgt spid="6"/>
                                        </p:tgtEl>
                                      </p:cBhvr>
                                    </p:animEffect>
                                    <p:set>
                                      <p:cBhvr>
                                        <p:cTn id="13" dur="1" fill="hold">
                                          <p:stCondLst>
                                            <p:cond delay="1999"/>
                                          </p:stCondLst>
                                        </p:cTn>
                                        <p:tgtEl>
                                          <p:spTgt spid="6"/>
                                        </p:tgtEl>
                                        <p:attrNameLst>
                                          <p:attrName>style.visibility</p:attrName>
                                        </p:attrNameLst>
                                      </p:cBhvr>
                                      <p:to>
                                        <p:strVal val="hidden"/>
                                      </p:to>
                                    </p:set>
                                  </p:childTnLst>
                                </p:cTn>
                              </p:par>
                              <p:par>
                                <p:cTn id="14" presetID="6" presetClass="exit" presetSubtype="32" fill="hold" grpId="0" nodeType="withEffect">
                                  <p:stCondLst>
                                    <p:cond delay="0"/>
                                  </p:stCondLst>
                                  <p:childTnLst>
                                    <p:animEffect transition="out" filter="circle(out)">
                                      <p:cBhvr>
                                        <p:cTn id="15" dur="2000"/>
                                        <p:tgtEl>
                                          <p:spTgt spid="5"/>
                                        </p:tgtEl>
                                      </p:cBhvr>
                                    </p:animEffect>
                                    <p:set>
                                      <p:cBhvr>
                                        <p:cTn id="16"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2" name="Rectangle 1"/>
          <p:cNvSpPr/>
          <p:nvPr/>
        </p:nvSpPr>
        <p:spPr>
          <a:xfrm>
            <a:off x="1678914" y="1008390"/>
            <a:ext cx="9011081" cy="2397451"/>
          </a:xfrm>
          <a:prstGeom prst="rect">
            <a:avLst/>
          </a:prstGeom>
        </p:spPr>
        <p:txBody>
          <a:bodyPr wrap="square">
            <a:spAutoFit/>
          </a:bodyPr>
          <a:lstStyle/>
          <a:p>
            <a:pPr>
              <a:lnSpc>
                <a:spcPct val="107000"/>
              </a:lnSpc>
              <a:spcAft>
                <a:spcPts val="800"/>
              </a:spcAft>
            </a:pPr>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Understanding </a:t>
            </a:r>
            <a:r>
              <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rPr>
              <a:t>how water moves through different landscapes is essential for managing water resources effectively. Hydrological models simulate rainfall-runoff processes within watersheds to predict flooding scenarios</a:t>
            </a:r>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a:t>
            </a:r>
            <a:endPar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endParaRPr>
          </a:p>
        </p:txBody>
      </p:sp>
      <p:sp>
        <p:nvSpPr>
          <p:cNvPr id="3" name="Rectangle 2"/>
          <p:cNvSpPr/>
          <p:nvPr/>
        </p:nvSpPr>
        <p:spPr>
          <a:xfrm>
            <a:off x="1103879" y="284318"/>
            <a:ext cx="4957555" cy="707886"/>
          </a:xfrm>
          <a:prstGeom prst="rect">
            <a:avLst/>
          </a:prstGeom>
        </p:spPr>
        <p:txBody>
          <a:bodyPr wrap="square">
            <a:spAutoFit/>
          </a:bodyPr>
          <a:lstStyle/>
          <a:p>
            <a:pPr marL="571500" indent="-571500">
              <a:buFont typeface="Wingdings" panose="05000000000000000000" pitchFamily="2" charset="2"/>
              <a:buChar char="v"/>
            </a:pPr>
            <a:r>
              <a:rPr lang="en-US" sz="4000" dirty="0">
                <a:solidFill>
                  <a:schemeClr val="bg1"/>
                </a:solidFill>
                <a:latin typeface="Bahnschrift SemiBold SemiConden" panose="020B0502040204020203" pitchFamily="34" charset="0"/>
                <a:ea typeface="Calibri" panose="020F0502020204030204" pitchFamily="34" charset="0"/>
                <a:cs typeface="Arial" panose="020B0604020202020204" pitchFamily="34" charset="0"/>
              </a:rPr>
              <a:t>Watershed Modeling:</a:t>
            </a:r>
            <a:endParaRPr lang="en-US" sz="4000" dirty="0">
              <a:solidFill>
                <a:schemeClr val="bg1"/>
              </a:solidFill>
              <a:latin typeface="Bahnschrift SemiBold SemiConden" panose="020B0502040204020203" pitchFamily="34" charset="0"/>
            </a:endParaRPr>
          </a:p>
        </p:txBody>
      </p:sp>
      <p:sp>
        <p:nvSpPr>
          <p:cNvPr id="4" name="Rectangle 3"/>
          <p:cNvSpPr/>
          <p:nvPr/>
        </p:nvSpPr>
        <p:spPr>
          <a:xfrm>
            <a:off x="1678914" y="4281886"/>
            <a:ext cx="9011081" cy="2246769"/>
          </a:xfrm>
          <a:prstGeom prst="rect">
            <a:avLst/>
          </a:prstGeom>
        </p:spPr>
        <p:txBody>
          <a:bodyPr wrap="square">
            <a:spAutoFit/>
          </a:bodyPr>
          <a:lstStyle/>
          <a:p>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Accurate </a:t>
            </a:r>
            <a:r>
              <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rPr>
              <a:t>flood forecasting relies heavily on real-time precipitation data collected from satellites. By analyzing this data alongside historical records, hydrologists can predict potential flood events with greater precision.</a:t>
            </a:r>
            <a:endParaRPr lang="en-US" sz="2800" dirty="0">
              <a:solidFill>
                <a:schemeClr val="bg1"/>
              </a:solidFill>
              <a:latin typeface="Bahnschrift SemiBold" panose="020B0502040204020203" pitchFamily="34" charset="0"/>
            </a:endParaRPr>
          </a:p>
        </p:txBody>
      </p:sp>
      <p:sp>
        <p:nvSpPr>
          <p:cNvPr id="5" name="Rectangle 4"/>
          <p:cNvSpPr/>
          <p:nvPr/>
        </p:nvSpPr>
        <p:spPr>
          <a:xfrm>
            <a:off x="1103880" y="3574000"/>
            <a:ext cx="4618190" cy="707886"/>
          </a:xfrm>
          <a:prstGeom prst="rect">
            <a:avLst/>
          </a:prstGeom>
        </p:spPr>
        <p:txBody>
          <a:bodyPr wrap="square">
            <a:spAutoFit/>
          </a:bodyPr>
          <a:lstStyle/>
          <a:p>
            <a:pPr marL="571500" indent="-571500">
              <a:buFont typeface="Wingdings" panose="05000000000000000000" pitchFamily="2" charset="2"/>
              <a:buChar char="v"/>
            </a:pPr>
            <a:r>
              <a:rPr lang="en-US" sz="4000" dirty="0">
                <a:solidFill>
                  <a:schemeClr val="bg1"/>
                </a:solidFill>
                <a:latin typeface="Calibri" panose="020F0502020204030204" pitchFamily="34" charset="0"/>
                <a:ea typeface="Calibri" panose="020F0502020204030204" pitchFamily="34" charset="0"/>
                <a:cs typeface="Arial" panose="020B0604020202020204" pitchFamily="34" charset="0"/>
              </a:rPr>
              <a:t>Flood Forecasting:</a:t>
            </a:r>
            <a:endParaRPr lang="en-US" sz="4000" dirty="0">
              <a:solidFill>
                <a:schemeClr val="bg1"/>
              </a:solidFill>
            </a:endParaRPr>
          </a:p>
        </p:txBody>
      </p:sp>
    </p:spTree>
    <p:extLst>
      <p:ext uri="{BB962C8B-B14F-4D97-AF65-F5344CB8AC3E}">
        <p14:creationId xmlns:p14="http://schemas.microsoft.com/office/powerpoint/2010/main" val="16261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anim calcmode="lin" valueType="num">
                                      <p:cBhvr>
                                        <p:cTn id="18" dur="2000" fill="hold"/>
                                        <p:tgtEl>
                                          <p:spTgt spid="5"/>
                                        </p:tgtEl>
                                        <p:attrNameLst>
                                          <p:attrName>ppt_w</p:attrName>
                                        </p:attrNameLst>
                                      </p:cBhvr>
                                      <p:tavLst>
                                        <p:tav tm="0" fmla="#ppt_w*sin(2.5*pi*$)">
                                          <p:val>
                                            <p:fltVal val="0"/>
                                          </p:val>
                                        </p:tav>
                                        <p:tav tm="100000">
                                          <p:val>
                                            <p:fltVal val="1"/>
                                          </p:val>
                                        </p:tav>
                                      </p:tavLst>
                                    </p:anim>
                                    <p:anim calcmode="lin" valueType="num">
                                      <p:cBhvr>
                                        <p:cTn id="19" dur="2000" fill="hold"/>
                                        <p:tgtEl>
                                          <p:spTgt spid="5"/>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anim calcmode="lin" valueType="num">
                                      <p:cBhvr>
                                        <p:cTn id="23" dur="2000" fill="hold"/>
                                        <p:tgtEl>
                                          <p:spTgt spid="4"/>
                                        </p:tgtEl>
                                        <p:attrNameLst>
                                          <p:attrName>ppt_w</p:attrName>
                                        </p:attrNameLst>
                                      </p:cBhvr>
                                      <p:tavLst>
                                        <p:tav tm="0" fmla="#ppt_w*sin(2.5*pi*$)">
                                          <p:val>
                                            <p:fltVal val="0"/>
                                          </p:val>
                                        </p:tav>
                                        <p:tav tm="100000">
                                          <p:val>
                                            <p:fltVal val="1"/>
                                          </p:val>
                                        </p:tav>
                                      </p:tavLst>
                                    </p:anim>
                                    <p:anim calcmode="lin" valueType="num">
                                      <p:cBhvr>
                                        <p:cTn id="24"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p:nvSpPr>
        <p:spPr>
          <a:xfrm>
            <a:off x="1273561" y="748206"/>
            <a:ext cx="9416435" cy="2858475"/>
          </a:xfrm>
          <a:prstGeom prst="rect">
            <a:avLst/>
          </a:prstGeom>
        </p:spPr>
        <p:txBody>
          <a:bodyPr wrap="square">
            <a:spAutoFit/>
          </a:bodyPr>
          <a:lstStyle/>
          <a:p>
            <a:pPr>
              <a:lnSpc>
                <a:spcPct val="107000"/>
              </a:lnSpc>
              <a:spcAft>
                <a:spcPts val="800"/>
              </a:spcAft>
            </a:pPr>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NASA's </a:t>
            </a:r>
            <a:r>
              <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rPr>
              <a:t>satellite data enhances flood prediction accuracy by providing real-time observations of precipitation patterns and land conditions. For example, the Tropical Rainfall Measuring Mission (TRMM) has been instrumental in improving rainfall estimates over regions prone to </a:t>
            </a:r>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flooding.</a:t>
            </a:r>
          </a:p>
        </p:txBody>
      </p:sp>
      <p:sp>
        <p:nvSpPr>
          <p:cNvPr id="3" name="Rectangle 2"/>
          <p:cNvSpPr/>
          <p:nvPr/>
        </p:nvSpPr>
        <p:spPr>
          <a:xfrm>
            <a:off x="654038" y="47980"/>
            <a:ext cx="5820824" cy="707886"/>
          </a:xfrm>
          <a:prstGeom prst="rect">
            <a:avLst/>
          </a:prstGeom>
        </p:spPr>
        <p:txBody>
          <a:bodyPr wrap="none">
            <a:spAutoFit/>
          </a:bodyPr>
          <a:lstStyle/>
          <a:p>
            <a:pPr marL="571500" indent="-571500">
              <a:buFont typeface="Wingdings" panose="05000000000000000000" pitchFamily="2" charset="2"/>
              <a:buChar char="v"/>
            </a:pPr>
            <a:r>
              <a:rPr lang="en-US" sz="4000" dirty="0">
                <a:solidFill>
                  <a:schemeClr val="bg1"/>
                </a:solidFill>
                <a:latin typeface="Bahnschrift SemiBold SemiConden" panose="020B0502040204020203" pitchFamily="34" charset="0"/>
                <a:ea typeface="Calibri" panose="020F0502020204030204" pitchFamily="34" charset="0"/>
                <a:cs typeface="Arial" panose="020B0604020202020204" pitchFamily="34" charset="0"/>
              </a:rPr>
              <a:t>Data Integration Benefits:</a:t>
            </a:r>
            <a:endParaRPr lang="en-US" sz="4000" dirty="0">
              <a:solidFill>
                <a:schemeClr val="bg1"/>
              </a:solidFill>
              <a:latin typeface="Bahnschrift SemiBold SemiConden" panose="020B0502040204020203" pitchFamily="34" charset="0"/>
            </a:endParaRPr>
          </a:p>
        </p:txBody>
      </p:sp>
      <p:sp>
        <p:nvSpPr>
          <p:cNvPr id="4" name="Rectangle 3"/>
          <p:cNvSpPr/>
          <p:nvPr/>
        </p:nvSpPr>
        <p:spPr>
          <a:xfrm>
            <a:off x="635184" y="3680358"/>
            <a:ext cx="8666155" cy="707886"/>
          </a:xfrm>
          <a:prstGeom prst="rect">
            <a:avLst/>
          </a:prstGeom>
        </p:spPr>
        <p:txBody>
          <a:bodyPr wrap="none">
            <a:spAutoFit/>
          </a:bodyPr>
          <a:lstStyle/>
          <a:p>
            <a:pPr marL="571500" indent="-571500">
              <a:buFont typeface="Wingdings" panose="05000000000000000000" pitchFamily="2" charset="2"/>
              <a:buChar char="v"/>
            </a:pPr>
            <a:r>
              <a:rPr lang="en-US" sz="4000" dirty="0">
                <a:solidFill>
                  <a:schemeClr val="bg1"/>
                </a:solidFill>
                <a:latin typeface="Bahnschrift SemiBold SemiConden" panose="020B0502040204020203" pitchFamily="34" charset="0"/>
                <a:ea typeface="Calibri" panose="020F0502020204030204" pitchFamily="34" charset="0"/>
                <a:cs typeface="Arial" panose="020B0604020202020204" pitchFamily="34" charset="0"/>
              </a:rPr>
              <a:t>Applications in Flood Risk Management:</a:t>
            </a:r>
            <a:endParaRPr lang="en-US" sz="4000" dirty="0">
              <a:solidFill>
                <a:schemeClr val="bg1"/>
              </a:solidFill>
              <a:latin typeface="Bahnschrift SemiBold SemiConden" panose="020B0502040204020203" pitchFamily="34" charset="0"/>
            </a:endParaRPr>
          </a:p>
        </p:txBody>
      </p:sp>
      <p:sp>
        <p:nvSpPr>
          <p:cNvPr id="5" name="Rectangle 4"/>
          <p:cNvSpPr/>
          <p:nvPr/>
        </p:nvSpPr>
        <p:spPr>
          <a:xfrm>
            <a:off x="1207572" y="4341110"/>
            <a:ext cx="9482424" cy="2397451"/>
          </a:xfrm>
          <a:prstGeom prst="rect">
            <a:avLst/>
          </a:prstGeom>
        </p:spPr>
        <p:txBody>
          <a:bodyPr wrap="square">
            <a:spAutoFit/>
          </a:bodyPr>
          <a:lstStyle/>
          <a:p>
            <a:pPr>
              <a:lnSpc>
                <a:spcPct val="107000"/>
              </a:lnSpc>
              <a:spcAft>
                <a:spcPts val="800"/>
              </a:spcAft>
            </a:pPr>
            <a:r>
              <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rPr>
              <a:t>Effective hydrological models support disaster risk reduction efforts by identifying vulnerable areas at risk of flooding. These models inform local governments about necessary infrastructure improvements or evacuation plans during extreme weather events.</a:t>
            </a:r>
            <a:endParaRPr lang="en-US" sz="28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442394989"/>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arth From Space Photos, Download The BEST Free Earth From Space Stock  Photos &amp; HD Images">
            <a:extLst>
              <a:ext uri="{FF2B5EF4-FFF2-40B4-BE49-F238E27FC236}">
                <a16:creationId xmlns:a16="http://schemas.microsoft.com/office/drawing/2014/main" id="{2064B3BF-9EF6-4171-90E4-5C29F187CEF9}"/>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0" cy="68530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621878" y="2238494"/>
            <a:ext cx="2948243" cy="707886"/>
          </a:xfrm>
          <a:prstGeom prst="rect">
            <a:avLst/>
          </a:prstGeom>
        </p:spPr>
        <p:txBody>
          <a:bodyPr wrap="none">
            <a:spAutoFit/>
          </a:bodyPr>
          <a:lstStyle/>
          <a:p>
            <a:pPr marL="571500" indent="-571500">
              <a:buFont typeface="Courier New" panose="02070309020205020404" pitchFamily="49" charset="0"/>
              <a:buChar char="o"/>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Conclusion</a:t>
            </a:r>
          </a:p>
        </p:txBody>
      </p:sp>
      <p:sp>
        <p:nvSpPr>
          <p:cNvPr id="3" name="Rectangle 2"/>
          <p:cNvSpPr/>
          <p:nvPr/>
        </p:nvSpPr>
        <p:spPr>
          <a:xfrm>
            <a:off x="2077867" y="3194533"/>
            <a:ext cx="8249920" cy="1434175"/>
          </a:xfrm>
          <a:prstGeom prst="rect">
            <a:avLst/>
          </a:prstGeom>
        </p:spPr>
        <p:txBody>
          <a:bodyPr wrap="square">
            <a:spAutoFit/>
          </a:bodyPr>
          <a:lstStyle/>
          <a:p>
            <a:pPr algn="ctr">
              <a:lnSpc>
                <a:spcPct val="107000"/>
              </a:lnSpc>
              <a:spcAft>
                <a:spcPts val="800"/>
              </a:spcAft>
            </a:pPr>
            <a:r>
              <a:rPr lang="en-US" sz="2800" dirty="0">
                <a:solidFill>
                  <a:schemeClr val="bg1"/>
                </a:solidFill>
                <a:latin typeface="Bahnschrift SemiBold Condensed" panose="020B0502040204020203" pitchFamily="34" charset="0"/>
                <a:ea typeface="Calibri" panose="020F0502020204030204" pitchFamily="34" charset="0"/>
                <a:cs typeface="Arial" panose="020B0604020202020204" pitchFamily="34" charset="0"/>
              </a:rPr>
              <a:t>Predicting natural disasters using NASA satellite data constitutes a critical component within broader frameworks aimed at enhancing disaster risk reduction management practices globally.</a:t>
            </a:r>
          </a:p>
        </p:txBody>
      </p:sp>
    </p:spTree>
    <p:extLst>
      <p:ext uri="{BB962C8B-B14F-4D97-AF65-F5344CB8AC3E}">
        <p14:creationId xmlns:p14="http://schemas.microsoft.com/office/powerpoint/2010/main" val="3223329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A930E9D-0F31-4ECF-BB25-C2A602A6320E}"/>
              </a:ext>
            </a:extLst>
          </p:cNvPr>
          <p:cNvGrpSpPr/>
          <p:nvPr/>
        </p:nvGrpSpPr>
        <p:grpSpPr>
          <a:xfrm>
            <a:off x="0" y="8311"/>
            <a:ext cx="12192000" cy="6849689"/>
            <a:chOff x="0" y="8311"/>
            <a:chExt cx="12192000" cy="6849689"/>
          </a:xfrm>
        </p:grpSpPr>
        <p:pic>
          <p:nvPicPr>
            <p:cNvPr id="1028" name="Picture 4" descr="https://msu-portfolio.vercel.app/assets/jpg/banner-bg.jpg">
              <a:extLst>
                <a:ext uri="{FF2B5EF4-FFF2-40B4-BE49-F238E27FC236}">
                  <a16:creationId xmlns:a16="http://schemas.microsoft.com/office/drawing/2014/main" id="{99475E79-306E-4BC6-B339-391B2654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5500"/>
              <a:ext cx="12192000" cy="6032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msu-portfolio.vercel.app/assets/jpg/banner-bg.jpg">
              <a:extLst>
                <a:ext uri="{FF2B5EF4-FFF2-40B4-BE49-F238E27FC236}">
                  <a16:creationId xmlns:a16="http://schemas.microsoft.com/office/drawing/2014/main" id="{EC6A9348-3C05-43CA-8CE4-C8FD815685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6591"/>
            <a:stretch/>
          </p:blipFill>
          <p:spPr bwMode="auto">
            <a:xfrm>
              <a:off x="0" y="8311"/>
              <a:ext cx="12192000" cy="808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msu-portfolio.vercel.app/assets/jpg/banner-bg.jpg">
              <a:extLst>
                <a:ext uri="{FF2B5EF4-FFF2-40B4-BE49-F238E27FC236}">
                  <a16:creationId xmlns:a16="http://schemas.microsoft.com/office/drawing/2014/main" id="{C7A9599D-96A8-4098-9F69-CC6571933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27" b="86591"/>
            <a:stretch/>
          </p:blipFill>
          <p:spPr bwMode="auto">
            <a:xfrm>
              <a:off x="0" y="1005840"/>
              <a:ext cx="12192000" cy="6202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msu-portfolio.vercel.app/assets/jpg/banner-bg.jpg">
              <a:extLst>
                <a:ext uri="{FF2B5EF4-FFF2-40B4-BE49-F238E27FC236}">
                  <a16:creationId xmlns:a16="http://schemas.microsoft.com/office/drawing/2014/main" id="{A2256A1F-8E93-4AC1-BBE6-276333235C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27" b="86591"/>
            <a:stretch/>
          </p:blipFill>
          <p:spPr bwMode="auto">
            <a:xfrm>
              <a:off x="0" y="695725"/>
              <a:ext cx="12192000" cy="620229"/>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croll: Horizontal 6">
            <a:extLst>
              <a:ext uri="{FF2B5EF4-FFF2-40B4-BE49-F238E27FC236}">
                <a16:creationId xmlns:a16="http://schemas.microsoft.com/office/drawing/2014/main" id="{8098AE3F-40BB-48CF-87AF-649BC78214B0}"/>
              </a:ext>
            </a:extLst>
          </p:cNvPr>
          <p:cNvSpPr/>
          <p:nvPr/>
        </p:nvSpPr>
        <p:spPr>
          <a:xfrm>
            <a:off x="2253006" y="2252778"/>
            <a:ext cx="7777114" cy="2119746"/>
          </a:xfrm>
          <a:prstGeom prst="horizontalScroll">
            <a:avLst/>
          </a:prstGeom>
          <a:solidFill>
            <a:schemeClr val="accent5">
              <a:alpha val="60000"/>
            </a:schemeClr>
          </a:solidFill>
          <a:ln cmpd="tri">
            <a:solidFill>
              <a:schemeClr val="lt1"/>
            </a:solidFill>
            <a:headEnd w="lg" len="lg"/>
            <a:tailEnd w="lg" len="sm"/>
          </a:ln>
          <a:effectLst>
            <a:glow rad="330200">
              <a:schemeClr val="accent1">
                <a:lumMod val="50000"/>
                <a:alpha val="3000"/>
              </a:schemeClr>
            </a:glow>
            <a:outerShdw blurRad="673100" dir="21540000" sx="111000" sy="111000" algn="ctr" rotWithShape="0">
              <a:prstClr val="black"/>
            </a:outerShdw>
            <a:reflection blurRad="139700" endPos="0" dist="50800" dir="5400000" sy="-100000" algn="bl" rotWithShape="0"/>
            <a:softEdge rad="12700"/>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7200" b="1" dirty="0">
                <a:ln/>
                <a:solidFill>
                  <a:schemeClr val="bg1"/>
                </a:solidFill>
                <a:effectLst>
                  <a:outerShdw blurRad="63500" sx="102000" sy="102000" algn="ctr" rotWithShape="0">
                    <a:prstClr val="black">
                      <a:alpha val="40000"/>
                    </a:prstClr>
                  </a:outerShdw>
                </a:effectLst>
                <a:latin typeface="Aatrix OCRB" panose="020B0600020202020204" pitchFamily="33" charset="0"/>
              </a:rPr>
              <a:t>INTRODUCTION</a:t>
            </a:r>
            <a:endParaRPr lang="en-US" sz="7200" b="1" dirty="0">
              <a:ln/>
              <a:solidFill>
                <a:schemeClr val="bg1"/>
              </a:solidFill>
              <a:effectLst>
                <a:outerShdw blurRad="63500" sx="102000" sy="102000" algn="ctr" rotWithShape="0">
                  <a:prstClr val="black">
                    <a:alpha val="40000"/>
                  </a:prstClr>
                </a:outerShdw>
              </a:effectLst>
              <a:latin typeface="Aatrix OCRB" panose="020B0600020202020204" pitchFamily="33" charset="0"/>
              <a:ea typeface="+mj-ea"/>
              <a:cs typeface="+mj-cs"/>
            </a:endParaRP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45778D4-B458-4C62-A8BB-10EA18C5D73F}"/>
              </a:ext>
            </a:extLst>
          </p:cNvPr>
          <p:cNvPicPr>
            <a:picLocks noChangeAspect="1"/>
          </p:cNvPicPr>
          <p:nvPr/>
        </p:nvPicPr>
        <p:blipFill>
          <a:blip r:embed="rId2">
            <a:duotone>
              <a:prstClr val="black"/>
              <a:schemeClr val="accent3">
                <a:tint val="45000"/>
                <a:satMod val="400000"/>
              </a:schemeClr>
            </a:duotone>
          </a:blip>
          <a:stretch>
            <a:fillRect/>
          </a:stretch>
        </p:blipFill>
        <p:spPr>
          <a:xfrm>
            <a:off x="0" y="0"/>
            <a:ext cx="12192000" cy="6858000"/>
          </a:xfrm>
          <a:prstGeom prst="rect">
            <a:avLst/>
          </a:prstGeom>
        </p:spPr>
      </p:pic>
      <p:sp>
        <p:nvSpPr>
          <p:cNvPr id="3" name="Rectangle 2"/>
          <p:cNvSpPr/>
          <p:nvPr/>
        </p:nvSpPr>
        <p:spPr>
          <a:xfrm>
            <a:off x="353060" y="929167"/>
            <a:ext cx="11790680" cy="5304465"/>
          </a:xfrm>
          <a:prstGeom prst="rect">
            <a:avLst/>
          </a:prstGeom>
        </p:spPr>
        <p:txBody>
          <a:bodyPr wrap="square">
            <a:spAutoFit/>
          </a:bodyPr>
          <a:lstStyle/>
          <a:p>
            <a:pPr indent="-457200">
              <a:lnSpc>
                <a:spcPct val="107000"/>
              </a:lnSpc>
              <a:spcAft>
                <a:spcPts val="800"/>
              </a:spcAft>
              <a:buFont typeface="Wingdings" panose="05000000000000000000" pitchFamily="2" charset="2"/>
              <a:buChar char="v"/>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1 . Significance Of NASA Satellite Data :</a:t>
            </a:r>
          </a:p>
          <a:p>
            <a:pPr lvl="2" indent="-457200">
              <a:lnSpc>
                <a:spcPct val="107000"/>
              </a:lnSpc>
              <a:spcAft>
                <a:spcPts val="800"/>
              </a:spcAft>
              <a:buFont typeface="Wingdings" panose="05000000000000000000" pitchFamily="2" charset="2"/>
              <a:buChar char="v"/>
            </a:pPr>
            <a:r>
              <a:rPr lang="en-US" sz="2400"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Essential accurate predictions informing emergency response strategies ensuring effective allocation resources necessary protect communities impacted directly indirectly from consequences arising unforeseen calamities striking unexpectedly causing disruptions daily lives individuals families alike across regions affected severely needing assistance urgently thereafter </a:t>
            </a:r>
            <a:r>
              <a:rPr lang="en-US" sz="2800"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a:t>
            </a:r>
          </a:p>
          <a:p>
            <a:pPr indent="-457200">
              <a:lnSpc>
                <a:spcPct val="107000"/>
              </a:lnSpc>
              <a:spcAft>
                <a:spcPts val="800"/>
              </a:spcAft>
              <a:buFont typeface="Wingdings" panose="05000000000000000000" pitchFamily="2" charset="2"/>
              <a:buChar char="v"/>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2 . Applications In Disaster Risk Management :</a:t>
            </a:r>
          </a:p>
          <a:p>
            <a:pPr lvl="2" indent="-457200">
              <a:lnSpc>
                <a:spcPct val="107000"/>
              </a:lnSpc>
              <a:spcAft>
                <a:spcPts val="800"/>
              </a:spcAft>
              <a:buFont typeface="Wingdings" panose="05000000000000000000" pitchFamily="2" charset="2"/>
              <a:buChar char="v"/>
            </a:pPr>
            <a:r>
              <a:rPr lang="en-US" sz="2400"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Enables proactive measures taken protect communities against impacts arising natural disasters through improved forecasting capabilities allowing timely interventions necessary mitigate losses incurred otherwise without proper planning preparedness measures implemented beforehand .</a:t>
            </a:r>
          </a:p>
        </p:txBody>
      </p:sp>
      <p:sp>
        <p:nvSpPr>
          <p:cNvPr id="2" name="AutoShape 2" descr="Earth space Stock Photos, Royalty Free Earth space Images | Depositphotos">
            <a:extLst>
              <a:ext uri="{FF2B5EF4-FFF2-40B4-BE49-F238E27FC236}">
                <a16:creationId xmlns:a16="http://schemas.microsoft.com/office/drawing/2014/main" id="{AFAEDB2B-7EED-4D8A-B43A-B552AE08A6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7624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FCA4076-7084-4645-9DA1-6D71B7893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6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 y="1385542"/>
            <a:ext cx="11856720" cy="4961551"/>
          </a:xfrm>
          <a:prstGeom prst="rect">
            <a:avLst/>
          </a:prstGeom>
        </p:spPr>
        <p:txBody>
          <a:bodyPr wrap="square">
            <a:spAutoFit/>
          </a:bodyPr>
          <a:lstStyle/>
          <a:p>
            <a:pPr marL="457200" indent="-457200">
              <a:lnSpc>
                <a:spcPct val="107000"/>
              </a:lnSpc>
              <a:spcAft>
                <a:spcPts val="800"/>
              </a:spcAft>
              <a:buFont typeface="Wingdings" panose="05000000000000000000" pitchFamily="2" charset="2"/>
              <a:buChar char="v"/>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3 . Future Directions :</a:t>
            </a:r>
          </a:p>
          <a:p>
            <a:pPr marL="914400" lvl="1" indent="-457200">
              <a:lnSpc>
                <a:spcPct val="107000"/>
              </a:lnSpc>
              <a:spcAft>
                <a:spcPts val="800"/>
              </a:spcAft>
              <a:buFont typeface="Wingdings" panose="05000000000000000000" pitchFamily="2" charset="2"/>
              <a:buChar char="v"/>
            </a:pPr>
            <a:r>
              <a:rPr lang="en-US" sz="2800"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Continued research development necessary enhance predictive capabilities particularly as climate change alters patterns observed historically affecting frequency intensity occurrences varying types disasters seen previously experienced globally . Collaborations between agencies researchers local governments vital advancing these efforts ensuring resilience building initiatives implemented effectively reaching populations most vulnerable facing threats posed nature unpredictably changing environment around them constantly evolving influencing outcomes seen future generations yet come</a:t>
            </a:r>
          </a:p>
        </p:txBody>
      </p:sp>
    </p:spTree>
    <p:extLst>
      <p:ext uri="{BB962C8B-B14F-4D97-AF65-F5344CB8AC3E}">
        <p14:creationId xmlns:p14="http://schemas.microsoft.com/office/powerpoint/2010/main" val="2570045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6836AE-B4E1-45F8-B3AF-4EDDB6C4FEC7}"/>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0" y="837"/>
            <a:ext cx="12192000" cy="6857163"/>
          </a:xfrm>
          <a:prstGeom prst="rect">
            <a:avLst/>
          </a:prstGeom>
        </p:spPr>
      </p:pic>
      <p:sp>
        <p:nvSpPr>
          <p:cNvPr id="2" name="Rectangle 1"/>
          <p:cNvSpPr/>
          <p:nvPr/>
        </p:nvSpPr>
        <p:spPr>
          <a:xfrm>
            <a:off x="1597756" y="1768018"/>
            <a:ext cx="9410005" cy="3739293"/>
          </a:xfrm>
          <a:prstGeom prst="rect">
            <a:avLst/>
          </a:prstGeom>
        </p:spPr>
        <p:txBody>
          <a:bodyPr wrap="square">
            <a:spAutoFit/>
          </a:bodyPr>
          <a:lstStyle/>
          <a:p>
            <a:pPr>
              <a:lnSpc>
                <a:spcPct val="107000"/>
              </a:lnSpc>
              <a:spcAft>
                <a:spcPts val="800"/>
              </a:spcAft>
            </a:pPr>
            <a:r>
              <a:rPr lang="en-US" sz="2800" dirty="0">
                <a:solidFill>
                  <a:schemeClr val="bg1"/>
                </a:solidFill>
                <a:effectLst>
                  <a:outerShdw blurRad="38100" dist="38100" dir="2700000" algn="tl">
                    <a:srgbClr val="000000">
                      <a:alpha val="43137"/>
                    </a:srgbClr>
                  </a:outerShdw>
                </a:effectLst>
                <a:latin typeface="Bahnschrift SemiBold SemiConden" panose="020B0502040204020203" pitchFamily="34" charset="0"/>
                <a:ea typeface="Calibri" panose="020F0502020204030204" pitchFamily="34" charset="0"/>
                <a:cs typeface="Arial" panose="020B0604020202020204" pitchFamily="34" charset="0"/>
              </a:rPr>
              <a:t>Natural disasters pose significant challenges to societies worldwide, leading to loss of life, economic hardship, and long-term social disruption. The increasing frequency and severity of these events underscore the urgent need for effective prediction and mitigation strategies. Recent studies indicate that climate change is exacerbating the intensity of natural disasters, making it imperative to leverage advanced technologies for disaster risk reduction.</a:t>
            </a:r>
          </a:p>
        </p:txBody>
      </p:sp>
      <p:sp>
        <p:nvSpPr>
          <p:cNvPr id="12" name="Rectangle 11">
            <a:extLst>
              <a:ext uri="{FF2B5EF4-FFF2-40B4-BE49-F238E27FC236}">
                <a16:creationId xmlns:a16="http://schemas.microsoft.com/office/drawing/2014/main" id="{88301515-7F07-4DD6-B616-77DE43E0DD58}"/>
              </a:ext>
            </a:extLst>
          </p:cNvPr>
          <p:cNvSpPr/>
          <p:nvPr/>
        </p:nvSpPr>
        <p:spPr>
          <a:xfrm>
            <a:off x="657805" y="858243"/>
            <a:ext cx="4828596" cy="707886"/>
          </a:xfrm>
          <a:prstGeom prst="rect">
            <a:avLst/>
          </a:prstGeom>
        </p:spPr>
        <p:txBody>
          <a:bodyPr wrap="square">
            <a:spAutoFit/>
          </a:bodyPr>
          <a:lstStyle/>
          <a:p>
            <a:pPr marL="571500" indent="-571500">
              <a:buFont typeface="Wingdings" panose="05000000000000000000" pitchFamily="2" charset="2"/>
              <a:buChar char="v"/>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ea typeface="Calibri" panose="020F0502020204030204" pitchFamily="34" charset="0"/>
                <a:cs typeface="Arial" panose="020B0604020202020204" pitchFamily="34" charset="0"/>
              </a:rPr>
              <a:t>Natural disasters </a:t>
            </a:r>
            <a:endParaRPr lang="en-US" sz="4000" b="1" dirty="0"/>
          </a:p>
        </p:txBody>
      </p:sp>
      <p:pic>
        <p:nvPicPr>
          <p:cNvPr id="13" name="Picture 12">
            <a:extLst>
              <a:ext uri="{FF2B5EF4-FFF2-40B4-BE49-F238E27FC236}">
                <a16:creationId xmlns:a16="http://schemas.microsoft.com/office/drawing/2014/main" id="{9C359B53-6B81-4343-905A-E248A64EEAF4}"/>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90500" y="6479144"/>
            <a:ext cx="318655" cy="212603"/>
          </a:xfrm>
          <a:prstGeom prst="rect">
            <a:avLst/>
          </a:prstGeom>
        </p:spPr>
      </p:pic>
      <p:pic>
        <p:nvPicPr>
          <p:cNvPr id="14" name="Picture 13">
            <a:extLst>
              <a:ext uri="{FF2B5EF4-FFF2-40B4-BE49-F238E27FC236}">
                <a16:creationId xmlns:a16="http://schemas.microsoft.com/office/drawing/2014/main" id="{53A3CB8B-FE2D-4B5F-A38A-6AC3D062D47B}"/>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540327" y="6479144"/>
            <a:ext cx="318655" cy="212603"/>
          </a:xfrm>
          <a:prstGeom prst="rect">
            <a:avLst/>
          </a:prstGeom>
        </p:spPr>
      </p:pic>
      <p:pic>
        <p:nvPicPr>
          <p:cNvPr id="15" name="Picture 14">
            <a:extLst>
              <a:ext uri="{FF2B5EF4-FFF2-40B4-BE49-F238E27FC236}">
                <a16:creationId xmlns:a16="http://schemas.microsoft.com/office/drawing/2014/main" id="{5FEB5562-D2BA-4D83-88C9-CB876F974289}"/>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889695" y="6479144"/>
            <a:ext cx="318655" cy="212603"/>
          </a:xfrm>
          <a:prstGeom prst="rect">
            <a:avLst/>
          </a:prstGeom>
        </p:spPr>
      </p:pic>
      <p:pic>
        <p:nvPicPr>
          <p:cNvPr id="16" name="Picture 15">
            <a:extLst>
              <a:ext uri="{FF2B5EF4-FFF2-40B4-BE49-F238E27FC236}">
                <a16:creationId xmlns:a16="http://schemas.microsoft.com/office/drawing/2014/main" id="{50D8328F-E583-4933-95F7-593DC8E94874}"/>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239522" y="6479144"/>
            <a:ext cx="318655" cy="212603"/>
          </a:xfrm>
          <a:prstGeom prst="rect">
            <a:avLst/>
          </a:prstGeom>
        </p:spPr>
      </p:pic>
      <p:pic>
        <p:nvPicPr>
          <p:cNvPr id="17" name="Picture 16">
            <a:extLst>
              <a:ext uri="{FF2B5EF4-FFF2-40B4-BE49-F238E27FC236}">
                <a16:creationId xmlns:a16="http://schemas.microsoft.com/office/drawing/2014/main" id="{F85BF6D6-0AF6-473D-9EC3-6AB2AE882311}"/>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572034" y="6479144"/>
            <a:ext cx="318655" cy="212603"/>
          </a:xfrm>
          <a:prstGeom prst="rect">
            <a:avLst/>
          </a:prstGeom>
        </p:spPr>
      </p:pic>
      <p:pic>
        <p:nvPicPr>
          <p:cNvPr id="18" name="Picture 17">
            <a:extLst>
              <a:ext uri="{FF2B5EF4-FFF2-40B4-BE49-F238E27FC236}">
                <a16:creationId xmlns:a16="http://schemas.microsoft.com/office/drawing/2014/main" id="{151A77AE-BB9B-4A26-9C8D-379D4192603A}"/>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921861" y="6479144"/>
            <a:ext cx="318655" cy="212603"/>
          </a:xfrm>
          <a:prstGeom prst="rect">
            <a:avLst/>
          </a:prstGeom>
        </p:spPr>
      </p:pic>
      <p:pic>
        <p:nvPicPr>
          <p:cNvPr id="19" name="Picture 18">
            <a:extLst>
              <a:ext uri="{FF2B5EF4-FFF2-40B4-BE49-F238E27FC236}">
                <a16:creationId xmlns:a16="http://schemas.microsoft.com/office/drawing/2014/main" id="{F9E49C0C-47D3-4AFA-9784-47C4D16DA121}"/>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2271229" y="6479144"/>
            <a:ext cx="318655" cy="212603"/>
          </a:xfrm>
          <a:prstGeom prst="rect">
            <a:avLst/>
          </a:prstGeom>
        </p:spPr>
      </p:pic>
      <p:pic>
        <p:nvPicPr>
          <p:cNvPr id="20" name="Picture 19">
            <a:extLst>
              <a:ext uri="{FF2B5EF4-FFF2-40B4-BE49-F238E27FC236}">
                <a16:creationId xmlns:a16="http://schemas.microsoft.com/office/drawing/2014/main" id="{B669E5F0-D246-4FF0-ADF4-F065C5E8C26F}"/>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2621056" y="6479144"/>
            <a:ext cx="318655" cy="212603"/>
          </a:xfrm>
          <a:prstGeom prst="rect">
            <a:avLst/>
          </a:prstGeom>
        </p:spPr>
      </p:pic>
      <p:pic>
        <p:nvPicPr>
          <p:cNvPr id="21" name="Picture 20">
            <a:extLst>
              <a:ext uri="{FF2B5EF4-FFF2-40B4-BE49-F238E27FC236}">
                <a16:creationId xmlns:a16="http://schemas.microsoft.com/office/drawing/2014/main" id="{C509169E-D13C-4B34-8366-5D10CC846CED}"/>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2997794" y="6479144"/>
            <a:ext cx="318655" cy="212603"/>
          </a:xfrm>
          <a:prstGeom prst="rect">
            <a:avLst/>
          </a:prstGeom>
        </p:spPr>
      </p:pic>
      <p:pic>
        <p:nvPicPr>
          <p:cNvPr id="22" name="Picture 21">
            <a:extLst>
              <a:ext uri="{FF2B5EF4-FFF2-40B4-BE49-F238E27FC236}">
                <a16:creationId xmlns:a16="http://schemas.microsoft.com/office/drawing/2014/main" id="{F9A30A85-1FE4-40B4-90F7-5382C24F7796}"/>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3347621" y="6479144"/>
            <a:ext cx="318655" cy="212603"/>
          </a:xfrm>
          <a:prstGeom prst="rect">
            <a:avLst/>
          </a:prstGeom>
        </p:spPr>
      </p:pic>
      <p:pic>
        <p:nvPicPr>
          <p:cNvPr id="23" name="Picture 22">
            <a:extLst>
              <a:ext uri="{FF2B5EF4-FFF2-40B4-BE49-F238E27FC236}">
                <a16:creationId xmlns:a16="http://schemas.microsoft.com/office/drawing/2014/main" id="{AE4D0501-2196-4D14-8C56-71604C5F346C}"/>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3696989" y="6479144"/>
            <a:ext cx="318655" cy="212603"/>
          </a:xfrm>
          <a:prstGeom prst="rect">
            <a:avLst/>
          </a:prstGeom>
        </p:spPr>
      </p:pic>
      <p:pic>
        <p:nvPicPr>
          <p:cNvPr id="24" name="Picture 23">
            <a:extLst>
              <a:ext uri="{FF2B5EF4-FFF2-40B4-BE49-F238E27FC236}">
                <a16:creationId xmlns:a16="http://schemas.microsoft.com/office/drawing/2014/main" id="{52E33E91-0D35-4C5E-9BE8-7F60FCDBE557}"/>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4046816" y="6479144"/>
            <a:ext cx="318655" cy="212603"/>
          </a:xfrm>
          <a:prstGeom prst="rect">
            <a:avLst/>
          </a:prstGeom>
        </p:spPr>
      </p:pic>
      <p:pic>
        <p:nvPicPr>
          <p:cNvPr id="25" name="Picture 24">
            <a:extLst>
              <a:ext uri="{FF2B5EF4-FFF2-40B4-BE49-F238E27FC236}">
                <a16:creationId xmlns:a16="http://schemas.microsoft.com/office/drawing/2014/main" id="{6D651223-F2F3-4EFB-BC39-55FABF7851BF}"/>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4412071" y="6479144"/>
            <a:ext cx="318655" cy="212603"/>
          </a:xfrm>
          <a:prstGeom prst="rect">
            <a:avLst/>
          </a:prstGeom>
        </p:spPr>
      </p:pic>
      <p:pic>
        <p:nvPicPr>
          <p:cNvPr id="26" name="Picture 25">
            <a:extLst>
              <a:ext uri="{FF2B5EF4-FFF2-40B4-BE49-F238E27FC236}">
                <a16:creationId xmlns:a16="http://schemas.microsoft.com/office/drawing/2014/main" id="{CDFDDB8F-E689-4081-8F17-C6B45659B0AF}"/>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4761898" y="6479144"/>
            <a:ext cx="318655" cy="212603"/>
          </a:xfrm>
          <a:prstGeom prst="rect">
            <a:avLst/>
          </a:prstGeom>
        </p:spPr>
      </p:pic>
      <p:pic>
        <p:nvPicPr>
          <p:cNvPr id="27" name="Picture 26">
            <a:extLst>
              <a:ext uri="{FF2B5EF4-FFF2-40B4-BE49-F238E27FC236}">
                <a16:creationId xmlns:a16="http://schemas.microsoft.com/office/drawing/2014/main" id="{20A02E6E-D6F6-45CD-8616-A24981346B5C}"/>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5111266" y="6479144"/>
            <a:ext cx="318655" cy="212603"/>
          </a:xfrm>
          <a:prstGeom prst="rect">
            <a:avLst/>
          </a:prstGeom>
        </p:spPr>
      </p:pic>
      <p:pic>
        <p:nvPicPr>
          <p:cNvPr id="28" name="Picture 27">
            <a:extLst>
              <a:ext uri="{FF2B5EF4-FFF2-40B4-BE49-F238E27FC236}">
                <a16:creationId xmlns:a16="http://schemas.microsoft.com/office/drawing/2014/main" id="{9E3EE688-A04C-4254-AA04-19E09D886A9E}"/>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5461093" y="6479144"/>
            <a:ext cx="318655" cy="212603"/>
          </a:xfrm>
          <a:prstGeom prst="rect">
            <a:avLst/>
          </a:prstGeom>
        </p:spPr>
      </p:pic>
      <p:pic>
        <p:nvPicPr>
          <p:cNvPr id="29" name="Picture 28">
            <a:extLst>
              <a:ext uri="{FF2B5EF4-FFF2-40B4-BE49-F238E27FC236}">
                <a16:creationId xmlns:a16="http://schemas.microsoft.com/office/drawing/2014/main" id="{05A7705D-A605-4703-84EF-3341B1B738A3}"/>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5793605" y="6479144"/>
            <a:ext cx="318655" cy="212603"/>
          </a:xfrm>
          <a:prstGeom prst="rect">
            <a:avLst/>
          </a:prstGeom>
        </p:spPr>
      </p:pic>
      <p:pic>
        <p:nvPicPr>
          <p:cNvPr id="30" name="Picture 29">
            <a:extLst>
              <a:ext uri="{FF2B5EF4-FFF2-40B4-BE49-F238E27FC236}">
                <a16:creationId xmlns:a16="http://schemas.microsoft.com/office/drawing/2014/main" id="{84CB5EE6-4355-4BE2-83BA-B46D0CE5E4E2}"/>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6143432" y="6479144"/>
            <a:ext cx="318655" cy="212603"/>
          </a:xfrm>
          <a:prstGeom prst="rect">
            <a:avLst/>
          </a:prstGeom>
        </p:spPr>
      </p:pic>
      <p:pic>
        <p:nvPicPr>
          <p:cNvPr id="31" name="Picture 30">
            <a:extLst>
              <a:ext uri="{FF2B5EF4-FFF2-40B4-BE49-F238E27FC236}">
                <a16:creationId xmlns:a16="http://schemas.microsoft.com/office/drawing/2014/main" id="{85561FCD-7D50-4C25-80C3-0F9338712F10}"/>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6492800" y="6479144"/>
            <a:ext cx="318655" cy="212603"/>
          </a:xfrm>
          <a:prstGeom prst="rect">
            <a:avLst/>
          </a:prstGeom>
        </p:spPr>
      </p:pic>
      <p:pic>
        <p:nvPicPr>
          <p:cNvPr id="32" name="Picture 31">
            <a:extLst>
              <a:ext uri="{FF2B5EF4-FFF2-40B4-BE49-F238E27FC236}">
                <a16:creationId xmlns:a16="http://schemas.microsoft.com/office/drawing/2014/main" id="{8176443B-43D2-4405-AF37-F0B969072D14}"/>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6842627" y="6479144"/>
            <a:ext cx="318655" cy="212603"/>
          </a:xfrm>
          <a:prstGeom prst="rect">
            <a:avLst/>
          </a:prstGeom>
        </p:spPr>
      </p:pic>
      <p:pic>
        <p:nvPicPr>
          <p:cNvPr id="33" name="Picture 32">
            <a:extLst>
              <a:ext uri="{FF2B5EF4-FFF2-40B4-BE49-F238E27FC236}">
                <a16:creationId xmlns:a16="http://schemas.microsoft.com/office/drawing/2014/main" id="{30AB66EA-3471-4E5F-9CF2-F17524A58DEA}"/>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7219365" y="6479144"/>
            <a:ext cx="318655" cy="212603"/>
          </a:xfrm>
          <a:prstGeom prst="rect">
            <a:avLst/>
          </a:prstGeom>
        </p:spPr>
      </p:pic>
      <p:pic>
        <p:nvPicPr>
          <p:cNvPr id="34" name="Picture 33">
            <a:extLst>
              <a:ext uri="{FF2B5EF4-FFF2-40B4-BE49-F238E27FC236}">
                <a16:creationId xmlns:a16="http://schemas.microsoft.com/office/drawing/2014/main" id="{568BF12B-C7BA-416D-BF14-A2446C3F8E87}"/>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7569192" y="6479144"/>
            <a:ext cx="318655" cy="212603"/>
          </a:xfrm>
          <a:prstGeom prst="rect">
            <a:avLst/>
          </a:prstGeom>
        </p:spPr>
      </p:pic>
      <p:pic>
        <p:nvPicPr>
          <p:cNvPr id="35" name="Picture 34">
            <a:extLst>
              <a:ext uri="{FF2B5EF4-FFF2-40B4-BE49-F238E27FC236}">
                <a16:creationId xmlns:a16="http://schemas.microsoft.com/office/drawing/2014/main" id="{811330AD-F956-4A5F-9300-9EEFA5279259}"/>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7918560" y="6479144"/>
            <a:ext cx="318655" cy="212603"/>
          </a:xfrm>
          <a:prstGeom prst="rect">
            <a:avLst/>
          </a:prstGeom>
        </p:spPr>
      </p:pic>
      <p:pic>
        <p:nvPicPr>
          <p:cNvPr id="36" name="Picture 35">
            <a:extLst>
              <a:ext uri="{FF2B5EF4-FFF2-40B4-BE49-F238E27FC236}">
                <a16:creationId xmlns:a16="http://schemas.microsoft.com/office/drawing/2014/main" id="{0EB43D37-DA9E-4F5E-AE28-3DE9551A629F}"/>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8268387" y="6479144"/>
            <a:ext cx="318655" cy="212603"/>
          </a:xfrm>
          <a:prstGeom prst="rect">
            <a:avLst/>
          </a:prstGeom>
        </p:spPr>
      </p:pic>
      <p:pic>
        <p:nvPicPr>
          <p:cNvPr id="37" name="Picture 36">
            <a:extLst>
              <a:ext uri="{FF2B5EF4-FFF2-40B4-BE49-F238E27FC236}">
                <a16:creationId xmlns:a16="http://schemas.microsoft.com/office/drawing/2014/main" id="{C45D4429-9522-4830-B97D-E6C18DAA25A2}"/>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8624715" y="6479144"/>
            <a:ext cx="318655" cy="212603"/>
          </a:xfrm>
          <a:prstGeom prst="rect">
            <a:avLst/>
          </a:prstGeom>
        </p:spPr>
      </p:pic>
      <p:pic>
        <p:nvPicPr>
          <p:cNvPr id="38" name="Picture 37">
            <a:extLst>
              <a:ext uri="{FF2B5EF4-FFF2-40B4-BE49-F238E27FC236}">
                <a16:creationId xmlns:a16="http://schemas.microsoft.com/office/drawing/2014/main" id="{1619F658-F4E0-4D77-86FF-DAEBC2AAFFB7}"/>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8974542" y="6479144"/>
            <a:ext cx="318655" cy="212603"/>
          </a:xfrm>
          <a:prstGeom prst="rect">
            <a:avLst/>
          </a:prstGeom>
        </p:spPr>
      </p:pic>
      <p:pic>
        <p:nvPicPr>
          <p:cNvPr id="39" name="Picture 38">
            <a:extLst>
              <a:ext uri="{FF2B5EF4-FFF2-40B4-BE49-F238E27FC236}">
                <a16:creationId xmlns:a16="http://schemas.microsoft.com/office/drawing/2014/main" id="{30025F9F-285B-4B34-8B33-C59CBBCC1B98}"/>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9323910" y="6479144"/>
            <a:ext cx="318655" cy="212603"/>
          </a:xfrm>
          <a:prstGeom prst="rect">
            <a:avLst/>
          </a:prstGeom>
        </p:spPr>
      </p:pic>
      <p:pic>
        <p:nvPicPr>
          <p:cNvPr id="40" name="Picture 39">
            <a:extLst>
              <a:ext uri="{FF2B5EF4-FFF2-40B4-BE49-F238E27FC236}">
                <a16:creationId xmlns:a16="http://schemas.microsoft.com/office/drawing/2014/main" id="{B2979A31-3EBD-4092-A5B8-16D7A300D783}"/>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9673737" y="6479144"/>
            <a:ext cx="318655" cy="212603"/>
          </a:xfrm>
          <a:prstGeom prst="rect">
            <a:avLst/>
          </a:prstGeom>
        </p:spPr>
      </p:pic>
      <p:pic>
        <p:nvPicPr>
          <p:cNvPr id="41" name="Picture 40">
            <a:extLst>
              <a:ext uri="{FF2B5EF4-FFF2-40B4-BE49-F238E27FC236}">
                <a16:creationId xmlns:a16="http://schemas.microsoft.com/office/drawing/2014/main" id="{ED53F6B7-F884-42D5-BBE3-E24278B6F51C}"/>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0006249" y="6479144"/>
            <a:ext cx="318655" cy="212603"/>
          </a:xfrm>
          <a:prstGeom prst="rect">
            <a:avLst/>
          </a:prstGeom>
        </p:spPr>
      </p:pic>
      <p:pic>
        <p:nvPicPr>
          <p:cNvPr id="42" name="Picture 41">
            <a:extLst>
              <a:ext uri="{FF2B5EF4-FFF2-40B4-BE49-F238E27FC236}">
                <a16:creationId xmlns:a16="http://schemas.microsoft.com/office/drawing/2014/main" id="{6B0ABD09-FB78-4C00-B796-2DECD1B0D586}"/>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0356076" y="6479144"/>
            <a:ext cx="318655" cy="212603"/>
          </a:xfrm>
          <a:prstGeom prst="rect">
            <a:avLst/>
          </a:prstGeom>
        </p:spPr>
      </p:pic>
      <p:pic>
        <p:nvPicPr>
          <p:cNvPr id="43" name="Picture 42">
            <a:extLst>
              <a:ext uri="{FF2B5EF4-FFF2-40B4-BE49-F238E27FC236}">
                <a16:creationId xmlns:a16="http://schemas.microsoft.com/office/drawing/2014/main" id="{12CDC54D-DA5F-4850-96D7-FB9A710C1FAC}"/>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0705444" y="6479144"/>
            <a:ext cx="318655" cy="212603"/>
          </a:xfrm>
          <a:prstGeom prst="rect">
            <a:avLst/>
          </a:prstGeom>
        </p:spPr>
      </p:pic>
      <p:pic>
        <p:nvPicPr>
          <p:cNvPr id="44" name="Picture 43">
            <a:extLst>
              <a:ext uri="{FF2B5EF4-FFF2-40B4-BE49-F238E27FC236}">
                <a16:creationId xmlns:a16="http://schemas.microsoft.com/office/drawing/2014/main" id="{3CDC6382-23BB-40BD-8B35-32C3A3234C42}"/>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1055271" y="6479144"/>
            <a:ext cx="318655" cy="212603"/>
          </a:xfrm>
          <a:prstGeom prst="rect">
            <a:avLst/>
          </a:prstGeom>
        </p:spPr>
      </p:pic>
      <p:pic>
        <p:nvPicPr>
          <p:cNvPr id="45" name="Picture 44">
            <a:extLst>
              <a:ext uri="{FF2B5EF4-FFF2-40B4-BE49-F238E27FC236}">
                <a16:creationId xmlns:a16="http://schemas.microsoft.com/office/drawing/2014/main" id="{7A6BC56F-67DA-4ECB-9159-88918363E98D}"/>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1432009" y="6479144"/>
            <a:ext cx="318655" cy="212603"/>
          </a:xfrm>
          <a:prstGeom prst="rect">
            <a:avLst/>
          </a:prstGeom>
        </p:spPr>
      </p:pic>
      <p:pic>
        <p:nvPicPr>
          <p:cNvPr id="46" name="Picture 45">
            <a:extLst>
              <a:ext uri="{FF2B5EF4-FFF2-40B4-BE49-F238E27FC236}">
                <a16:creationId xmlns:a16="http://schemas.microsoft.com/office/drawing/2014/main" id="{D2911EF7-61A3-4CB5-89EC-70ADFD6AD40E}"/>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1781836" y="6479144"/>
            <a:ext cx="318655" cy="212603"/>
          </a:xfrm>
          <a:prstGeom prst="rect">
            <a:avLst/>
          </a:prstGeom>
        </p:spPr>
      </p:pic>
      <p:pic>
        <p:nvPicPr>
          <p:cNvPr id="4" name="Picture 3">
            <a:extLst>
              <a:ext uri="{FF2B5EF4-FFF2-40B4-BE49-F238E27FC236}">
                <a16:creationId xmlns:a16="http://schemas.microsoft.com/office/drawing/2014/main" id="{B91AD5E7-93E1-4D4D-A454-112CD14F97CC}"/>
              </a:ext>
            </a:extLst>
          </p:cNvPr>
          <p:cNvPicPr>
            <a:picLocks noChangeAspect="1"/>
          </p:cNvPicPr>
          <p:nvPr/>
        </p:nvPicPr>
        <p:blipFill>
          <a:blip r:embed="rId6">
            <a:extLst>
              <a:ext uri="{837473B0-CC2E-450A-ABE3-18F120FF3D39}">
                <a1611:picAttrSrcUrl xmlns:a1611="http://schemas.microsoft.com/office/drawing/2016/11/main" xmlns="" r:id="rId7"/>
              </a:ext>
            </a:extLst>
          </a:blip>
          <a:stretch>
            <a:fillRect/>
          </a:stretch>
        </p:blipFill>
        <p:spPr>
          <a:xfrm>
            <a:off x="11010852" y="5263891"/>
            <a:ext cx="1118157" cy="11181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9" name="Picture 48">
            <a:extLst>
              <a:ext uri="{FF2B5EF4-FFF2-40B4-BE49-F238E27FC236}">
                <a16:creationId xmlns:a16="http://schemas.microsoft.com/office/drawing/2014/main" id="{7EFB83A8-EEDF-4DFC-950D-D3518EA9B87A}"/>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49744" y="204726"/>
            <a:ext cx="318655" cy="212603"/>
          </a:xfrm>
          <a:prstGeom prst="rect">
            <a:avLst/>
          </a:prstGeom>
        </p:spPr>
      </p:pic>
      <p:pic>
        <p:nvPicPr>
          <p:cNvPr id="50" name="Picture 49">
            <a:extLst>
              <a:ext uri="{FF2B5EF4-FFF2-40B4-BE49-F238E27FC236}">
                <a16:creationId xmlns:a16="http://schemas.microsoft.com/office/drawing/2014/main" id="{D3B098E7-B993-48E7-80A6-8F0E40995878}"/>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399571" y="204726"/>
            <a:ext cx="318655" cy="212603"/>
          </a:xfrm>
          <a:prstGeom prst="rect">
            <a:avLst/>
          </a:prstGeom>
        </p:spPr>
      </p:pic>
      <p:pic>
        <p:nvPicPr>
          <p:cNvPr id="51" name="Picture 50">
            <a:extLst>
              <a:ext uri="{FF2B5EF4-FFF2-40B4-BE49-F238E27FC236}">
                <a16:creationId xmlns:a16="http://schemas.microsoft.com/office/drawing/2014/main" id="{0A0B7486-2BD8-4C69-AAEF-AC4D645CA9EA}"/>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748939" y="204726"/>
            <a:ext cx="318655" cy="212603"/>
          </a:xfrm>
          <a:prstGeom prst="rect">
            <a:avLst/>
          </a:prstGeom>
        </p:spPr>
      </p:pic>
      <p:pic>
        <p:nvPicPr>
          <p:cNvPr id="52" name="Picture 51">
            <a:extLst>
              <a:ext uri="{FF2B5EF4-FFF2-40B4-BE49-F238E27FC236}">
                <a16:creationId xmlns:a16="http://schemas.microsoft.com/office/drawing/2014/main" id="{375CF27B-CC87-41C8-B553-5A49D9466443}"/>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1098766" y="204726"/>
            <a:ext cx="318655" cy="212603"/>
          </a:xfrm>
          <a:prstGeom prst="rect">
            <a:avLst/>
          </a:prstGeom>
        </p:spPr>
      </p:pic>
      <p:pic>
        <p:nvPicPr>
          <p:cNvPr id="53" name="Picture 52">
            <a:extLst>
              <a:ext uri="{FF2B5EF4-FFF2-40B4-BE49-F238E27FC236}">
                <a16:creationId xmlns:a16="http://schemas.microsoft.com/office/drawing/2014/main" id="{96CBC303-4D17-4CD3-A17C-68ABFD4FD9C5}"/>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1431278" y="204726"/>
            <a:ext cx="318655" cy="212603"/>
          </a:xfrm>
          <a:prstGeom prst="rect">
            <a:avLst/>
          </a:prstGeom>
        </p:spPr>
      </p:pic>
      <p:pic>
        <p:nvPicPr>
          <p:cNvPr id="54" name="Picture 53">
            <a:extLst>
              <a:ext uri="{FF2B5EF4-FFF2-40B4-BE49-F238E27FC236}">
                <a16:creationId xmlns:a16="http://schemas.microsoft.com/office/drawing/2014/main" id="{7F77E418-4425-46C8-9193-27F2C8F21840}"/>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1781105" y="204726"/>
            <a:ext cx="318655" cy="212603"/>
          </a:xfrm>
          <a:prstGeom prst="rect">
            <a:avLst/>
          </a:prstGeom>
        </p:spPr>
      </p:pic>
      <p:pic>
        <p:nvPicPr>
          <p:cNvPr id="55" name="Picture 54">
            <a:extLst>
              <a:ext uri="{FF2B5EF4-FFF2-40B4-BE49-F238E27FC236}">
                <a16:creationId xmlns:a16="http://schemas.microsoft.com/office/drawing/2014/main" id="{18DC20C1-F326-492A-A678-2B866A91EAD9}"/>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2130473" y="204726"/>
            <a:ext cx="318655" cy="212603"/>
          </a:xfrm>
          <a:prstGeom prst="rect">
            <a:avLst/>
          </a:prstGeom>
        </p:spPr>
      </p:pic>
      <p:pic>
        <p:nvPicPr>
          <p:cNvPr id="56" name="Picture 55">
            <a:extLst>
              <a:ext uri="{FF2B5EF4-FFF2-40B4-BE49-F238E27FC236}">
                <a16:creationId xmlns:a16="http://schemas.microsoft.com/office/drawing/2014/main" id="{9C25D7DE-2DA6-42E0-BEF7-CE9B736C69A9}"/>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2480300" y="204726"/>
            <a:ext cx="318655" cy="212603"/>
          </a:xfrm>
          <a:prstGeom prst="rect">
            <a:avLst/>
          </a:prstGeom>
        </p:spPr>
      </p:pic>
      <p:pic>
        <p:nvPicPr>
          <p:cNvPr id="57" name="Picture 56">
            <a:extLst>
              <a:ext uri="{FF2B5EF4-FFF2-40B4-BE49-F238E27FC236}">
                <a16:creationId xmlns:a16="http://schemas.microsoft.com/office/drawing/2014/main" id="{8D8ED437-B671-4CAD-BA3E-FFA1A347187C}"/>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2857038" y="204726"/>
            <a:ext cx="318655" cy="212603"/>
          </a:xfrm>
          <a:prstGeom prst="rect">
            <a:avLst/>
          </a:prstGeom>
        </p:spPr>
      </p:pic>
      <p:pic>
        <p:nvPicPr>
          <p:cNvPr id="58" name="Picture 57">
            <a:extLst>
              <a:ext uri="{FF2B5EF4-FFF2-40B4-BE49-F238E27FC236}">
                <a16:creationId xmlns:a16="http://schemas.microsoft.com/office/drawing/2014/main" id="{69C3D97B-FEC2-475E-B7F9-747921BC293B}"/>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3206865" y="204726"/>
            <a:ext cx="318655" cy="212603"/>
          </a:xfrm>
          <a:prstGeom prst="rect">
            <a:avLst/>
          </a:prstGeom>
        </p:spPr>
      </p:pic>
      <p:pic>
        <p:nvPicPr>
          <p:cNvPr id="59" name="Picture 58">
            <a:extLst>
              <a:ext uri="{FF2B5EF4-FFF2-40B4-BE49-F238E27FC236}">
                <a16:creationId xmlns:a16="http://schemas.microsoft.com/office/drawing/2014/main" id="{BFD99879-F03C-462D-862C-4DC5905C7791}"/>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3556233" y="204726"/>
            <a:ext cx="318655" cy="212603"/>
          </a:xfrm>
          <a:prstGeom prst="rect">
            <a:avLst/>
          </a:prstGeom>
        </p:spPr>
      </p:pic>
      <p:pic>
        <p:nvPicPr>
          <p:cNvPr id="60" name="Picture 59">
            <a:extLst>
              <a:ext uri="{FF2B5EF4-FFF2-40B4-BE49-F238E27FC236}">
                <a16:creationId xmlns:a16="http://schemas.microsoft.com/office/drawing/2014/main" id="{BDE59F04-0BF5-4023-A20E-F1AE6C6AD1B0}"/>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3906060" y="204726"/>
            <a:ext cx="318655" cy="212603"/>
          </a:xfrm>
          <a:prstGeom prst="rect">
            <a:avLst/>
          </a:prstGeom>
        </p:spPr>
      </p:pic>
      <p:pic>
        <p:nvPicPr>
          <p:cNvPr id="61" name="Picture 60">
            <a:extLst>
              <a:ext uri="{FF2B5EF4-FFF2-40B4-BE49-F238E27FC236}">
                <a16:creationId xmlns:a16="http://schemas.microsoft.com/office/drawing/2014/main" id="{DE44B982-A4EF-4516-9C91-3695B1DD1D08}"/>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4271315" y="204726"/>
            <a:ext cx="318655" cy="212603"/>
          </a:xfrm>
          <a:prstGeom prst="rect">
            <a:avLst/>
          </a:prstGeom>
        </p:spPr>
      </p:pic>
      <p:pic>
        <p:nvPicPr>
          <p:cNvPr id="62" name="Picture 61">
            <a:extLst>
              <a:ext uri="{FF2B5EF4-FFF2-40B4-BE49-F238E27FC236}">
                <a16:creationId xmlns:a16="http://schemas.microsoft.com/office/drawing/2014/main" id="{C846D604-51B2-475D-8331-D8AA2F53163C}"/>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4621142" y="204726"/>
            <a:ext cx="318655" cy="212603"/>
          </a:xfrm>
          <a:prstGeom prst="rect">
            <a:avLst/>
          </a:prstGeom>
        </p:spPr>
      </p:pic>
      <p:pic>
        <p:nvPicPr>
          <p:cNvPr id="63" name="Picture 62">
            <a:extLst>
              <a:ext uri="{FF2B5EF4-FFF2-40B4-BE49-F238E27FC236}">
                <a16:creationId xmlns:a16="http://schemas.microsoft.com/office/drawing/2014/main" id="{BAE3DA1A-AF83-4049-8139-C9AC9542B708}"/>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4970510" y="204726"/>
            <a:ext cx="318655" cy="212603"/>
          </a:xfrm>
          <a:prstGeom prst="rect">
            <a:avLst/>
          </a:prstGeom>
        </p:spPr>
      </p:pic>
      <p:pic>
        <p:nvPicPr>
          <p:cNvPr id="64" name="Picture 63">
            <a:extLst>
              <a:ext uri="{FF2B5EF4-FFF2-40B4-BE49-F238E27FC236}">
                <a16:creationId xmlns:a16="http://schemas.microsoft.com/office/drawing/2014/main" id="{4D6F42E6-BA0C-49FE-864F-83CFE0429418}"/>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5320337" y="204726"/>
            <a:ext cx="318655" cy="212603"/>
          </a:xfrm>
          <a:prstGeom prst="rect">
            <a:avLst/>
          </a:prstGeom>
        </p:spPr>
      </p:pic>
      <p:pic>
        <p:nvPicPr>
          <p:cNvPr id="65" name="Picture 64">
            <a:extLst>
              <a:ext uri="{FF2B5EF4-FFF2-40B4-BE49-F238E27FC236}">
                <a16:creationId xmlns:a16="http://schemas.microsoft.com/office/drawing/2014/main" id="{7C4F04BD-476F-45FD-AEEA-88267BFB6E28}"/>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5652849" y="204726"/>
            <a:ext cx="318655" cy="212603"/>
          </a:xfrm>
          <a:prstGeom prst="rect">
            <a:avLst/>
          </a:prstGeom>
        </p:spPr>
      </p:pic>
      <p:pic>
        <p:nvPicPr>
          <p:cNvPr id="66" name="Picture 65">
            <a:extLst>
              <a:ext uri="{FF2B5EF4-FFF2-40B4-BE49-F238E27FC236}">
                <a16:creationId xmlns:a16="http://schemas.microsoft.com/office/drawing/2014/main" id="{BCAC7DC1-4025-457B-AF50-FD51922209DE}"/>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6002676" y="204726"/>
            <a:ext cx="318655" cy="212603"/>
          </a:xfrm>
          <a:prstGeom prst="rect">
            <a:avLst/>
          </a:prstGeom>
        </p:spPr>
      </p:pic>
      <p:pic>
        <p:nvPicPr>
          <p:cNvPr id="67" name="Picture 66">
            <a:extLst>
              <a:ext uri="{FF2B5EF4-FFF2-40B4-BE49-F238E27FC236}">
                <a16:creationId xmlns:a16="http://schemas.microsoft.com/office/drawing/2014/main" id="{1693410B-3C1B-4606-B9D9-2F2B33A0017A}"/>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6352044" y="204726"/>
            <a:ext cx="318655" cy="212603"/>
          </a:xfrm>
          <a:prstGeom prst="rect">
            <a:avLst/>
          </a:prstGeom>
        </p:spPr>
      </p:pic>
      <p:pic>
        <p:nvPicPr>
          <p:cNvPr id="68" name="Picture 67">
            <a:extLst>
              <a:ext uri="{FF2B5EF4-FFF2-40B4-BE49-F238E27FC236}">
                <a16:creationId xmlns:a16="http://schemas.microsoft.com/office/drawing/2014/main" id="{6FF7880B-16D0-4A87-B669-E7FF7CEDB182}"/>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6701871" y="204726"/>
            <a:ext cx="318655" cy="212603"/>
          </a:xfrm>
          <a:prstGeom prst="rect">
            <a:avLst/>
          </a:prstGeom>
        </p:spPr>
      </p:pic>
      <p:pic>
        <p:nvPicPr>
          <p:cNvPr id="69" name="Picture 68">
            <a:extLst>
              <a:ext uri="{FF2B5EF4-FFF2-40B4-BE49-F238E27FC236}">
                <a16:creationId xmlns:a16="http://schemas.microsoft.com/office/drawing/2014/main" id="{13A22BFE-1889-4679-A4AF-667A6A858CD7}"/>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7078609" y="204726"/>
            <a:ext cx="318655" cy="212603"/>
          </a:xfrm>
          <a:prstGeom prst="rect">
            <a:avLst/>
          </a:prstGeom>
        </p:spPr>
      </p:pic>
      <p:pic>
        <p:nvPicPr>
          <p:cNvPr id="70" name="Picture 69">
            <a:extLst>
              <a:ext uri="{FF2B5EF4-FFF2-40B4-BE49-F238E27FC236}">
                <a16:creationId xmlns:a16="http://schemas.microsoft.com/office/drawing/2014/main" id="{EA6A77A7-B5BB-47B2-8CAE-DF9BEC82F680}"/>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7428436" y="204726"/>
            <a:ext cx="318655" cy="212603"/>
          </a:xfrm>
          <a:prstGeom prst="rect">
            <a:avLst/>
          </a:prstGeom>
        </p:spPr>
      </p:pic>
      <p:pic>
        <p:nvPicPr>
          <p:cNvPr id="71" name="Picture 70">
            <a:extLst>
              <a:ext uri="{FF2B5EF4-FFF2-40B4-BE49-F238E27FC236}">
                <a16:creationId xmlns:a16="http://schemas.microsoft.com/office/drawing/2014/main" id="{A29BB7E0-81C3-4F10-AA9F-1563F86B28CE}"/>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7777804" y="204726"/>
            <a:ext cx="318655" cy="212603"/>
          </a:xfrm>
          <a:prstGeom prst="rect">
            <a:avLst/>
          </a:prstGeom>
        </p:spPr>
      </p:pic>
      <p:pic>
        <p:nvPicPr>
          <p:cNvPr id="72" name="Picture 71">
            <a:extLst>
              <a:ext uri="{FF2B5EF4-FFF2-40B4-BE49-F238E27FC236}">
                <a16:creationId xmlns:a16="http://schemas.microsoft.com/office/drawing/2014/main" id="{6E6B5FEF-3504-4B06-A40B-5539D92809DE}"/>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8127631" y="204726"/>
            <a:ext cx="318655" cy="212603"/>
          </a:xfrm>
          <a:prstGeom prst="rect">
            <a:avLst/>
          </a:prstGeom>
        </p:spPr>
      </p:pic>
      <p:pic>
        <p:nvPicPr>
          <p:cNvPr id="73" name="Picture 72">
            <a:extLst>
              <a:ext uri="{FF2B5EF4-FFF2-40B4-BE49-F238E27FC236}">
                <a16:creationId xmlns:a16="http://schemas.microsoft.com/office/drawing/2014/main" id="{46E4CF9E-A3B9-4A65-B029-3B93E947D02A}"/>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8483959" y="204726"/>
            <a:ext cx="318655" cy="212603"/>
          </a:xfrm>
          <a:prstGeom prst="rect">
            <a:avLst/>
          </a:prstGeom>
        </p:spPr>
      </p:pic>
      <p:pic>
        <p:nvPicPr>
          <p:cNvPr id="74" name="Picture 73">
            <a:extLst>
              <a:ext uri="{FF2B5EF4-FFF2-40B4-BE49-F238E27FC236}">
                <a16:creationId xmlns:a16="http://schemas.microsoft.com/office/drawing/2014/main" id="{C570E84A-270E-4227-9D9D-EB80F464867B}"/>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8833786" y="204726"/>
            <a:ext cx="318655" cy="212603"/>
          </a:xfrm>
          <a:prstGeom prst="rect">
            <a:avLst/>
          </a:prstGeom>
        </p:spPr>
      </p:pic>
      <p:pic>
        <p:nvPicPr>
          <p:cNvPr id="75" name="Picture 74">
            <a:extLst>
              <a:ext uri="{FF2B5EF4-FFF2-40B4-BE49-F238E27FC236}">
                <a16:creationId xmlns:a16="http://schemas.microsoft.com/office/drawing/2014/main" id="{D369055C-A169-4671-AE38-A5EBBA6EF419}"/>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9183154" y="204726"/>
            <a:ext cx="318655" cy="212603"/>
          </a:xfrm>
          <a:prstGeom prst="rect">
            <a:avLst/>
          </a:prstGeom>
        </p:spPr>
      </p:pic>
      <p:pic>
        <p:nvPicPr>
          <p:cNvPr id="76" name="Picture 75">
            <a:extLst>
              <a:ext uri="{FF2B5EF4-FFF2-40B4-BE49-F238E27FC236}">
                <a16:creationId xmlns:a16="http://schemas.microsoft.com/office/drawing/2014/main" id="{731ABC41-D71A-492E-A5BF-16734E71B7A8}"/>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9532981" y="204726"/>
            <a:ext cx="318655" cy="212603"/>
          </a:xfrm>
          <a:prstGeom prst="rect">
            <a:avLst/>
          </a:prstGeom>
        </p:spPr>
      </p:pic>
      <p:pic>
        <p:nvPicPr>
          <p:cNvPr id="77" name="Picture 76">
            <a:extLst>
              <a:ext uri="{FF2B5EF4-FFF2-40B4-BE49-F238E27FC236}">
                <a16:creationId xmlns:a16="http://schemas.microsoft.com/office/drawing/2014/main" id="{B23620B0-7010-47EF-BD63-F605C0EF827C}"/>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9865493" y="204726"/>
            <a:ext cx="318655" cy="212603"/>
          </a:xfrm>
          <a:prstGeom prst="rect">
            <a:avLst/>
          </a:prstGeom>
        </p:spPr>
      </p:pic>
      <p:pic>
        <p:nvPicPr>
          <p:cNvPr id="78" name="Picture 77">
            <a:extLst>
              <a:ext uri="{FF2B5EF4-FFF2-40B4-BE49-F238E27FC236}">
                <a16:creationId xmlns:a16="http://schemas.microsoft.com/office/drawing/2014/main" id="{21329B30-F68A-40A8-9B15-5FC797F90158}"/>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10215320" y="204726"/>
            <a:ext cx="318655" cy="212603"/>
          </a:xfrm>
          <a:prstGeom prst="rect">
            <a:avLst/>
          </a:prstGeom>
        </p:spPr>
      </p:pic>
      <p:pic>
        <p:nvPicPr>
          <p:cNvPr id="79" name="Picture 78">
            <a:extLst>
              <a:ext uri="{FF2B5EF4-FFF2-40B4-BE49-F238E27FC236}">
                <a16:creationId xmlns:a16="http://schemas.microsoft.com/office/drawing/2014/main" id="{AA18E999-6895-43F4-AB7E-597224B932CA}"/>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10564688" y="204726"/>
            <a:ext cx="318655" cy="212603"/>
          </a:xfrm>
          <a:prstGeom prst="rect">
            <a:avLst/>
          </a:prstGeom>
        </p:spPr>
      </p:pic>
      <p:pic>
        <p:nvPicPr>
          <p:cNvPr id="80" name="Picture 79">
            <a:extLst>
              <a:ext uri="{FF2B5EF4-FFF2-40B4-BE49-F238E27FC236}">
                <a16:creationId xmlns:a16="http://schemas.microsoft.com/office/drawing/2014/main" id="{DFA98BAA-A394-4366-9299-0B7A8E8418C0}"/>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10914515" y="204726"/>
            <a:ext cx="318655" cy="212603"/>
          </a:xfrm>
          <a:prstGeom prst="rect">
            <a:avLst/>
          </a:prstGeom>
        </p:spPr>
      </p:pic>
      <p:pic>
        <p:nvPicPr>
          <p:cNvPr id="81" name="Picture 80">
            <a:extLst>
              <a:ext uri="{FF2B5EF4-FFF2-40B4-BE49-F238E27FC236}">
                <a16:creationId xmlns:a16="http://schemas.microsoft.com/office/drawing/2014/main" id="{BDA8DC3F-66DD-4A01-8834-7AC2E890058B}"/>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11291253" y="204726"/>
            <a:ext cx="318655" cy="212603"/>
          </a:xfrm>
          <a:prstGeom prst="rect">
            <a:avLst/>
          </a:prstGeom>
        </p:spPr>
      </p:pic>
      <p:pic>
        <p:nvPicPr>
          <p:cNvPr id="82" name="Picture 81">
            <a:extLst>
              <a:ext uri="{FF2B5EF4-FFF2-40B4-BE49-F238E27FC236}">
                <a16:creationId xmlns:a16="http://schemas.microsoft.com/office/drawing/2014/main" id="{567C81C2-26F8-4BCF-878D-7787E4241B61}"/>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flipH="1">
            <a:off x="11641080" y="204726"/>
            <a:ext cx="318655" cy="212603"/>
          </a:xfrm>
          <a:prstGeom prst="rect">
            <a:avLst/>
          </a:prstGeom>
        </p:spPr>
      </p:pic>
    </p:spTree>
    <p:extLst>
      <p:ext uri="{BB962C8B-B14F-4D97-AF65-F5344CB8AC3E}">
        <p14:creationId xmlns:p14="http://schemas.microsoft.com/office/powerpoint/2010/main" val="191442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Milky Way Illustration Stock Photo">
            <a:extLst>
              <a:ext uri="{FF2B5EF4-FFF2-40B4-BE49-F238E27FC236}">
                <a16:creationId xmlns:a16="http://schemas.microsoft.com/office/drawing/2014/main" id="{BA2DD288-9A99-426A-AD61-51691B33D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18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25111" y="2255430"/>
            <a:ext cx="9152111" cy="3170099"/>
          </a:xfrm>
          <a:prstGeom prst="rect">
            <a:avLst/>
          </a:prstGeom>
        </p:spPr>
        <p:txBody>
          <a:bodyPr wrap="square">
            <a:spAutoFit/>
          </a:bodyPr>
          <a:lstStyle/>
          <a:p>
            <a:r>
              <a:rPr lang="en-US" sz="2800"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According to the Emergency Events Database, there were 387 recorded natural hazards in 2022 alone, resulting in over 30,000 fatalities and impacting more than 185 million individuals globally. This trend highlights an alarming increase in both the frequency and severity of events such as hurricanes, floods, wildfires, and earthquakes.</a:t>
            </a:r>
          </a:p>
          <a:p>
            <a:endParaRPr lang="en-US" sz="3200" b="1" dirty="0">
              <a:solidFill>
                <a:schemeClr val="bg1"/>
              </a:solidFill>
            </a:endParaRPr>
          </a:p>
        </p:txBody>
      </p:sp>
      <p:sp>
        <p:nvSpPr>
          <p:cNvPr id="5" name="Rectangle 4">
            <a:extLst>
              <a:ext uri="{FF2B5EF4-FFF2-40B4-BE49-F238E27FC236}">
                <a16:creationId xmlns:a16="http://schemas.microsoft.com/office/drawing/2014/main" id="{26E6A0AB-63E9-4CC4-9003-FD8B31D3B600}"/>
              </a:ext>
            </a:extLst>
          </p:cNvPr>
          <p:cNvSpPr/>
          <p:nvPr/>
        </p:nvSpPr>
        <p:spPr>
          <a:xfrm>
            <a:off x="680203" y="808007"/>
            <a:ext cx="7295397" cy="1323439"/>
          </a:xfrm>
          <a:prstGeom prst="rect">
            <a:avLst/>
          </a:prstGeom>
        </p:spPr>
        <p:txBody>
          <a:bodyPr wrap="square">
            <a:spAutoFit/>
          </a:bodyPr>
          <a:lstStyle/>
          <a:p>
            <a:pPr marL="571500" indent="-571500">
              <a:buFont typeface="Wingdings" panose="05000000000000000000" pitchFamily="2" charset="2"/>
              <a:buChar char="v"/>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Increasing Frequency and Severity of Natural Disasters</a:t>
            </a:r>
          </a:p>
        </p:txBody>
      </p:sp>
      <p:pic>
        <p:nvPicPr>
          <p:cNvPr id="3076" name="Picture 4">
            <a:extLst>
              <a:ext uri="{FF2B5EF4-FFF2-40B4-BE49-F238E27FC236}">
                <a16:creationId xmlns:a16="http://schemas.microsoft.com/office/drawing/2014/main" id="{6D17AC57-53BA-4E4C-90A7-17ACAA96B90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000" t="13431" r="12832" b="15417"/>
          <a:stretch/>
        </p:blipFill>
        <p:spPr bwMode="auto">
          <a:xfrm>
            <a:off x="7823200" y="5094585"/>
            <a:ext cx="523901" cy="5094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E14230B-7C7E-42A6-8658-B187E6054E3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000" t="13431" r="12832" b="15417"/>
          <a:stretch/>
        </p:blipFill>
        <p:spPr bwMode="auto">
          <a:xfrm>
            <a:off x="527803" y="3369816"/>
            <a:ext cx="578065" cy="5621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D9C9D32-A1A7-4436-B997-6AA2F9BD061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000" t="13431" r="12832" b="15417"/>
          <a:stretch/>
        </p:blipFill>
        <p:spPr bwMode="auto">
          <a:xfrm>
            <a:off x="3255656" y="5402456"/>
            <a:ext cx="932503" cy="9068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D718E514-20AC-4C04-9AB7-88CDFB8026A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000" t="13431" r="12832" b="15417"/>
          <a:stretch/>
        </p:blipFill>
        <p:spPr bwMode="auto">
          <a:xfrm>
            <a:off x="6986582" y="1110353"/>
            <a:ext cx="446251" cy="4339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B33312BC-A5D1-44F5-BE98-629C9344B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000" t="13431" r="12832" b="15417"/>
          <a:stretch/>
        </p:blipFill>
        <p:spPr bwMode="auto">
          <a:xfrm>
            <a:off x="10731694" y="5402456"/>
            <a:ext cx="932503" cy="9068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D375A75B-1758-4E67-900D-E13EF9FC072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000" t="13431" r="12832" b="15417"/>
          <a:stretch/>
        </p:blipFill>
        <p:spPr bwMode="auto">
          <a:xfrm>
            <a:off x="6107002" y="5584036"/>
            <a:ext cx="523901" cy="5094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ACEE6C39-3731-4124-B4C9-A9522651EAA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000" t="13431" r="12832" b="15417"/>
          <a:stretch/>
        </p:blipFill>
        <p:spPr bwMode="auto">
          <a:xfrm>
            <a:off x="10965966" y="281816"/>
            <a:ext cx="932503" cy="9068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A389DFCC-ECFD-4E7F-B430-ECBDB888D8C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000" t="13431" r="12832" b="15417"/>
          <a:stretch/>
        </p:blipFill>
        <p:spPr bwMode="auto">
          <a:xfrm>
            <a:off x="10948982" y="3406513"/>
            <a:ext cx="446251" cy="4339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F75ECB96-0F45-4096-8B30-3D0D2A02675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000" t="13431" r="12832" b="15417"/>
          <a:stretch/>
        </p:blipFill>
        <p:spPr bwMode="auto">
          <a:xfrm>
            <a:off x="783162" y="6041236"/>
            <a:ext cx="523901" cy="50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842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9013918-93D9-42A3-8B15-368F876769CD}"/>
              </a:ext>
            </a:extLst>
          </p:cNvPr>
          <p:cNvGrpSpPr/>
          <p:nvPr/>
        </p:nvGrpSpPr>
        <p:grpSpPr>
          <a:xfrm>
            <a:off x="10160" y="0"/>
            <a:ext cx="12192000" cy="6841379"/>
            <a:chOff x="0" y="8311"/>
            <a:chExt cx="12192000" cy="6841379"/>
          </a:xfrm>
        </p:grpSpPr>
        <p:pic>
          <p:nvPicPr>
            <p:cNvPr id="3" name="Picture 4" descr="https://msu-portfolio.vercel.app/assets/jpg/banner-bg.jpg">
              <a:extLst>
                <a:ext uri="{FF2B5EF4-FFF2-40B4-BE49-F238E27FC236}">
                  <a16:creationId xmlns:a16="http://schemas.microsoft.com/office/drawing/2014/main" id="{44239AE9-303B-409E-B18B-DE5FE460E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7190"/>
              <a:ext cx="12192000" cy="6032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msu-portfolio.vercel.app/assets/jpg/banner-bg.jpg">
              <a:extLst>
                <a:ext uri="{FF2B5EF4-FFF2-40B4-BE49-F238E27FC236}">
                  <a16:creationId xmlns:a16="http://schemas.microsoft.com/office/drawing/2014/main" id="{8429920A-A7F8-42B1-A32A-8F846F3089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6591"/>
            <a:stretch/>
          </p:blipFill>
          <p:spPr bwMode="auto">
            <a:xfrm>
              <a:off x="0" y="8311"/>
              <a:ext cx="12192000" cy="8088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msu-portfolio.vercel.app/assets/jpg/banner-bg.jpg">
              <a:extLst>
                <a:ext uri="{FF2B5EF4-FFF2-40B4-BE49-F238E27FC236}">
                  <a16:creationId xmlns:a16="http://schemas.microsoft.com/office/drawing/2014/main" id="{E95E1349-ABD8-49E6-A1F3-5E36242D2C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27" b="86591"/>
            <a:stretch/>
          </p:blipFill>
          <p:spPr bwMode="auto">
            <a:xfrm>
              <a:off x="0" y="695725"/>
              <a:ext cx="12192000" cy="62022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1645051" y="2441338"/>
            <a:ext cx="8922217" cy="2739211"/>
          </a:xfrm>
          <a:prstGeom prst="rect">
            <a:avLst/>
          </a:prstGeom>
        </p:spPr>
        <p:txBody>
          <a:bodyPr wrap="square">
            <a:spAutoFit/>
          </a:bodyPr>
          <a:lstStyle/>
          <a:p>
            <a:r>
              <a:rPr lang="en-US" sz="2800"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The urgency for accurate forecasting is accentuated by the potential for catastrophic impacts on human life and infrastructure. Effective disaster prediction not only saves lives but also minimizes economic losses by allowing for timely evacuations and resource allocation.</a:t>
            </a:r>
          </a:p>
          <a:p>
            <a:endParaRPr lang="en-US" sz="3200" dirty="0"/>
          </a:p>
        </p:txBody>
      </p:sp>
      <p:sp>
        <p:nvSpPr>
          <p:cNvPr id="7" name="Rectangle 6">
            <a:extLst>
              <a:ext uri="{FF2B5EF4-FFF2-40B4-BE49-F238E27FC236}">
                <a16:creationId xmlns:a16="http://schemas.microsoft.com/office/drawing/2014/main" id="{63CF48C4-0581-4E62-A830-5CD9B2B9CBB1}"/>
              </a:ext>
            </a:extLst>
          </p:cNvPr>
          <p:cNvSpPr/>
          <p:nvPr/>
        </p:nvSpPr>
        <p:spPr>
          <a:xfrm>
            <a:off x="680720" y="833422"/>
            <a:ext cx="8483600" cy="1323439"/>
          </a:xfrm>
          <a:prstGeom prst="rect">
            <a:avLst/>
          </a:prstGeom>
        </p:spPr>
        <p:txBody>
          <a:bodyPr wrap="square">
            <a:spAutoFit/>
          </a:bodyPr>
          <a:lstStyle/>
          <a:p>
            <a:pPr marL="571500" indent="-571500">
              <a:buFont typeface="Wingdings" panose="05000000000000000000" pitchFamily="2" charset="2"/>
              <a:buChar char="v"/>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Need for Effective Disaster Prediction and Mitigation Strategies</a:t>
            </a:r>
          </a:p>
        </p:txBody>
      </p:sp>
      <p:pic>
        <p:nvPicPr>
          <p:cNvPr id="5122" name="Picture 2">
            <a:extLst>
              <a:ext uri="{FF2B5EF4-FFF2-40B4-BE49-F238E27FC236}">
                <a16:creationId xmlns:a16="http://schemas.microsoft.com/office/drawing/2014/main" id="{005019DB-6BB9-4A00-AF9F-B6F114C7192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9703" t="31151" r="12667" b="19670"/>
          <a:stretch/>
        </p:blipFill>
        <p:spPr bwMode="auto">
          <a:xfrm>
            <a:off x="9519920" y="-3699"/>
            <a:ext cx="2661920" cy="16863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5BD9E7F-2A2C-4953-866D-5059A9CD19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200" y="4888639"/>
            <a:ext cx="1093806" cy="8750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B3EE8DE-1AFA-400D-8424-F1F81880A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346192">
            <a:off x="10251440" y="2521359"/>
            <a:ext cx="1093806" cy="8750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17FB608-5632-41E6-A20E-DD6416BD3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3040" y="5406799"/>
            <a:ext cx="1093806" cy="8750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86637B59-582A-41DC-AFB0-D0BA291E4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143809">
            <a:off x="7061200" y="4482239"/>
            <a:ext cx="1093806" cy="8750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72CF6045-7533-4EF8-9CD3-FDBFF3EC90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178612">
            <a:off x="3921760" y="5640479"/>
            <a:ext cx="1093806" cy="8750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1D30590D-949C-4C84-9B9C-C6E47C96A59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9703" t="31151" r="12667" b="19670"/>
          <a:stretch/>
        </p:blipFill>
        <p:spPr bwMode="auto">
          <a:xfrm flipV="1">
            <a:off x="2432613" y="5678692"/>
            <a:ext cx="841959" cy="5333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FFDB8A00-3B86-4A4D-9DD0-8217940ABFB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9703" t="31151" r="12667" b="19670"/>
          <a:stretch/>
        </p:blipFill>
        <p:spPr bwMode="auto">
          <a:xfrm flipV="1">
            <a:off x="5094533" y="5597412"/>
            <a:ext cx="841959" cy="5333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4B4F869E-28C6-41E1-AE21-7901E3F52D3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9703" t="31151" r="12667" b="19670"/>
          <a:stretch/>
        </p:blipFill>
        <p:spPr bwMode="auto">
          <a:xfrm flipV="1">
            <a:off x="7827573" y="4662692"/>
            <a:ext cx="841959" cy="5333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FE96E1E3-6106-408B-A033-CC04A7A8E6F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9703" t="31151" r="12667" b="19670"/>
          <a:stretch/>
        </p:blipFill>
        <p:spPr bwMode="auto">
          <a:xfrm flipV="1">
            <a:off x="9900213" y="6013972"/>
            <a:ext cx="841959" cy="5333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8EAB6AA2-B322-4C4E-8647-8BBE48368C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9703" t="31151" r="12667" b="19670"/>
          <a:stretch/>
        </p:blipFill>
        <p:spPr bwMode="auto">
          <a:xfrm flipV="1">
            <a:off x="10286293" y="3311412"/>
            <a:ext cx="841959" cy="53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80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satellite over Earth with space as a background. The satellite is maily gold colored with two box structures. From the top gold box there are three rectangular blue solar panels that extend from each side. From the middle there are two gold colored t-shaped structures that extend out in the opposite direction from the solar panels. Together they make an x letter shape.">
            <a:extLst>
              <a:ext uri="{FF2B5EF4-FFF2-40B4-BE49-F238E27FC236}">
                <a16:creationId xmlns:a16="http://schemas.microsoft.com/office/drawing/2014/main" id="{6C2104B7-3B1B-4447-9715-80C2F9861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66240" y="2090172"/>
            <a:ext cx="9418320" cy="2677656"/>
          </a:xfrm>
          <a:prstGeom prst="rect">
            <a:avLst/>
          </a:prstGeom>
        </p:spPr>
        <p:txBody>
          <a:bodyPr wrap="square">
            <a:spAutoFit/>
          </a:bodyPr>
          <a:lstStyle/>
          <a:p>
            <a:r>
              <a:rPr lang="en-US" sz="2800"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NASA’s Earth-observing satellites represent a critical resource in the realm of disaster prediction. These satellites provide high-resolution data that can be analyzed to forecast disasters with greater accuracy. By integrating satellite data with advanced modeling techniques, researchers can develop predictive tools that significantly enhance preparedness efforts.</a:t>
            </a:r>
          </a:p>
        </p:txBody>
      </p:sp>
      <p:sp>
        <p:nvSpPr>
          <p:cNvPr id="3" name="Rectangle 2">
            <a:extLst>
              <a:ext uri="{FF2B5EF4-FFF2-40B4-BE49-F238E27FC236}">
                <a16:creationId xmlns:a16="http://schemas.microsoft.com/office/drawing/2014/main" id="{A3518458-3D3E-4714-99A8-E24B8A9D6D3A}"/>
              </a:ext>
            </a:extLst>
          </p:cNvPr>
          <p:cNvSpPr/>
          <p:nvPr/>
        </p:nvSpPr>
        <p:spPr>
          <a:xfrm>
            <a:off x="698502" y="847031"/>
            <a:ext cx="9047670" cy="707886"/>
          </a:xfrm>
          <a:prstGeom prst="rect">
            <a:avLst/>
          </a:prstGeom>
        </p:spPr>
        <p:txBody>
          <a:bodyPr wrap="none">
            <a:spAutoFit/>
          </a:bodyPr>
          <a:lstStyle/>
          <a:p>
            <a:pPr marL="571500" indent="-571500">
              <a:buFont typeface="Wingdings" panose="05000000000000000000" pitchFamily="2" charset="2"/>
              <a:buChar char="v"/>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NASA Satellite Data: A Valuable Resource</a:t>
            </a:r>
          </a:p>
        </p:txBody>
      </p:sp>
      <p:pic>
        <p:nvPicPr>
          <p:cNvPr id="6152" name="Picture 8">
            <a:extLst>
              <a:ext uri="{FF2B5EF4-FFF2-40B4-BE49-F238E27FC236}">
                <a16:creationId xmlns:a16="http://schemas.microsoft.com/office/drawing/2014/main" id="{03508274-D7ED-43F2-93C3-D1CD8AE5E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4832" y="5186998"/>
            <a:ext cx="1787168" cy="16710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50D5C60-EA4D-4F6D-8E46-9BA6E0AF7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971" y="549921"/>
            <a:ext cx="1059178" cy="9903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686900B-A03F-44C1-8925-9D65A7FA8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11" y="5303083"/>
            <a:ext cx="1059178" cy="990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793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Rectangle 1"/>
          <p:cNvSpPr/>
          <p:nvPr/>
        </p:nvSpPr>
        <p:spPr>
          <a:xfrm>
            <a:off x="1843727" y="1140246"/>
            <a:ext cx="9053659" cy="1895199"/>
          </a:xfrm>
          <a:prstGeom prst="rect">
            <a:avLst/>
          </a:prstGeom>
        </p:spPr>
        <p:txBody>
          <a:bodyPr wrap="square">
            <a:spAutoFit/>
          </a:bodyPr>
          <a:lstStyle/>
          <a:p>
            <a:pPr>
              <a:lnSpc>
                <a:spcPct val="107000"/>
              </a:lnSpc>
              <a:spcAft>
                <a:spcPts val="800"/>
              </a:spcAft>
            </a:pPr>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 Developed </a:t>
            </a:r>
            <a:r>
              <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rPr>
              <a:t>by the National Oceanic and Atmospheric Administration (NOAA), GFS is one of the primary global weather prediction models. It utilizes satellite data to generate forecasts up to 16 days ahead</a:t>
            </a:r>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a:t>
            </a:r>
            <a:endPar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endParaRPr>
          </a:p>
        </p:txBody>
      </p:sp>
      <p:sp>
        <p:nvSpPr>
          <p:cNvPr id="5" name="Rectangle 4"/>
          <p:cNvSpPr/>
          <p:nvPr/>
        </p:nvSpPr>
        <p:spPr>
          <a:xfrm>
            <a:off x="1342145" y="404079"/>
            <a:ext cx="6771405" cy="707886"/>
          </a:xfrm>
          <a:prstGeom prst="rect">
            <a:avLst/>
          </a:prstGeom>
        </p:spPr>
        <p:txBody>
          <a:bodyPr wrap="none">
            <a:spAutoFit/>
          </a:bodyPr>
          <a:lstStyle/>
          <a:p>
            <a:pPr marL="571500" indent="-571500">
              <a:buFont typeface="Wingdings" panose="05000000000000000000" pitchFamily="2" charset="2"/>
              <a:buChar char="v"/>
            </a:pPr>
            <a:r>
              <a:rPr lang="en-US" sz="4000" dirty="0">
                <a:solidFill>
                  <a:schemeClr val="bg1"/>
                </a:solidFill>
                <a:latin typeface="Bahnschrift SemiBold SemiConden" panose="020B0502040204020203" pitchFamily="34" charset="0"/>
                <a:ea typeface="Calibri" panose="020F0502020204030204" pitchFamily="34" charset="0"/>
                <a:cs typeface="Arial" panose="020B0604020202020204" pitchFamily="34" charset="0"/>
              </a:rPr>
              <a:t>Global Forecast System (GFS):</a:t>
            </a:r>
            <a:endParaRPr lang="en-US" sz="4000" dirty="0">
              <a:latin typeface="Bahnschrift SemiBold SemiConden" panose="020B0502040204020203" pitchFamily="34" charset="0"/>
            </a:endParaRPr>
          </a:p>
        </p:txBody>
      </p:sp>
      <p:sp>
        <p:nvSpPr>
          <p:cNvPr id="6" name="Rectangle 5"/>
          <p:cNvSpPr/>
          <p:nvPr/>
        </p:nvSpPr>
        <p:spPr>
          <a:xfrm>
            <a:off x="1843728" y="4632071"/>
            <a:ext cx="8525757" cy="1815882"/>
          </a:xfrm>
          <a:prstGeom prst="rect">
            <a:avLst/>
          </a:prstGeom>
        </p:spPr>
        <p:txBody>
          <a:bodyPr wrap="square">
            <a:spAutoFit/>
          </a:bodyPr>
          <a:lstStyle/>
          <a:p>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This </a:t>
            </a:r>
            <a:r>
              <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rPr>
              <a:t>model is renowned for its accuracy in medium-range forecasting (up to 10 days). ECMWF integrates satellite observations into its numerical models to improve predictive capabilities.</a:t>
            </a:r>
            <a:endParaRPr lang="en-US" sz="2800" dirty="0">
              <a:solidFill>
                <a:schemeClr val="bg1"/>
              </a:solidFill>
              <a:latin typeface="Bahnschrift SemiBold" panose="020B0502040204020203" pitchFamily="34" charset="0"/>
            </a:endParaRPr>
          </a:p>
        </p:txBody>
      </p:sp>
      <p:sp>
        <p:nvSpPr>
          <p:cNvPr id="7" name="Rectangle 6"/>
          <p:cNvSpPr/>
          <p:nvPr/>
        </p:nvSpPr>
        <p:spPr>
          <a:xfrm>
            <a:off x="1391241" y="3145775"/>
            <a:ext cx="9138500" cy="1323439"/>
          </a:xfrm>
          <a:prstGeom prst="rect">
            <a:avLst/>
          </a:prstGeom>
        </p:spPr>
        <p:txBody>
          <a:bodyPr wrap="square">
            <a:spAutoFit/>
          </a:bodyPr>
          <a:lstStyle/>
          <a:p>
            <a:pPr marL="285750" indent="-285750">
              <a:buFont typeface="Wingdings" panose="05000000000000000000" pitchFamily="2" charset="2"/>
              <a:buChar char="v"/>
            </a:pPr>
            <a:r>
              <a:rPr lang="en-US" sz="4000" dirty="0" smtClean="0">
                <a:solidFill>
                  <a:schemeClr val="bg1"/>
                </a:solidFill>
                <a:latin typeface="Bahnschrift SemiBold SemiConden" panose="020B0502040204020203" pitchFamily="34" charset="0"/>
                <a:ea typeface="Calibri" panose="020F0502020204030204" pitchFamily="34" charset="0"/>
                <a:cs typeface="Arial" panose="020B0604020202020204" pitchFamily="34" charset="0"/>
              </a:rPr>
              <a:t> European </a:t>
            </a:r>
            <a:r>
              <a:rPr lang="en-US" sz="4000" dirty="0">
                <a:solidFill>
                  <a:schemeClr val="bg1"/>
                </a:solidFill>
                <a:latin typeface="Bahnschrift SemiBold SemiConden" panose="020B0502040204020203" pitchFamily="34" charset="0"/>
                <a:ea typeface="Calibri" panose="020F0502020204030204" pitchFamily="34" charset="0"/>
                <a:cs typeface="Arial" panose="020B0604020202020204" pitchFamily="34" charset="0"/>
              </a:rPr>
              <a:t>Centre for Medium-Range </a:t>
            </a:r>
            <a:r>
              <a:rPr lang="en-US" sz="4000" dirty="0" smtClean="0">
                <a:solidFill>
                  <a:schemeClr val="bg1"/>
                </a:solidFill>
                <a:latin typeface="Bahnschrift SemiBold SemiConden" panose="020B0502040204020203" pitchFamily="34" charset="0"/>
                <a:ea typeface="Calibri" panose="020F0502020204030204" pitchFamily="34" charset="0"/>
                <a:cs typeface="Arial" panose="020B0604020202020204" pitchFamily="34" charset="0"/>
              </a:rPr>
              <a:t>          Weather </a:t>
            </a:r>
            <a:r>
              <a:rPr lang="en-US" sz="4000" dirty="0">
                <a:solidFill>
                  <a:schemeClr val="bg1"/>
                </a:solidFill>
                <a:latin typeface="Bahnschrift SemiBold SemiConden" panose="020B0502040204020203" pitchFamily="34" charset="0"/>
                <a:ea typeface="Calibri" panose="020F0502020204030204" pitchFamily="34" charset="0"/>
                <a:cs typeface="Arial" panose="020B0604020202020204" pitchFamily="34" charset="0"/>
              </a:rPr>
              <a:t>Forecasts (ECMWF): </a:t>
            </a:r>
            <a:endParaRPr lang="en-US" sz="4000" dirty="0">
              <a:latin typeface="Bahnschrift SemiBold SemiConden" panose="020B0502040204020203" pitchFamily="34" charset="0"/>
            </a:endParaRPr>
          </a:p>
        </p:txBody>
      </p:sp>
    </p:spTree>
    <p:extLst>
      <p:ext uri="{BB962C8B-B14F-4D97-AF65-F5344CB8AC3E}">
        <p14:creationId xmlns:p14="http://schemas.microsoft.com/office/powerpoint/2010/main" val="36034136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p:nvSpPr>
        <p:spPr>
          <a:xfrm>
            <a:off x="1027521" y="1482622"/>
            <a:ext cx="10218655" cy="3416320"/>
          </a:xfrm>
          <a:prstGeom prst="rect">
            <a:avLst/>
          </a:prstGeom>
        </p:spPr>
        <p:txBody>
          <a:bodyPr wrap="square">
            <a:spAutoFit/>
          </a:bodyPr>
          <a:lstStyle/>
          <a:p>
            <a:pPr marL="571500" indent="-571500">
              <a:buFont typeface="Wingdings" panose="05000000000000000000" pitchFamily="2" charset="2"/>
              <a:buChar char="v"/>
            </a:pPr>
            <a:r>
              <a:rPr lang="en-US" sz="4000" b="1" dirty="0">
                <a:solidFill>
                  <a:schemeClr val="bg1"/>
                </a:solidFill>
                <a:latin typeface="Bahnschrift SemiBold Condensed" panose="020B0502040204020203" pitchFamily="34" charset="0"/>
                <a:ea typeface="Calibri" panose="020F0502020204030204" pitchFamily="34" charset="0"/>
                <a:cs typeface="Arial" panose="020B0604020202020204" pitchFamily="34" charset="0"/>
              </a:rPr>
              <a:t>NASA Satellite Data</a:t>
            </a:r>
            <a:r>
              <a:rPr lang="en-US" sz="3600" b="1" dirty="0">
                <a:solidFill>
                  <a:schemeClr val="bg1"/>
                </a:solidFill>
                <a:latin typeface="Calibri" panose="020F0502020204030204" pitchFamily="34" charset="0"/>
                <a:ea typeface="Calibri" panose="020F0502020204030204" pitchFamily="34" charset="0"/>
                <a:cs typeface="Arial" panose="020B0604020202020204" pitchFamily="34" charset="0"/>
              </a:rPr>
              <a:t/>
            </a:r>
            <a:br>
              <a:rPr lang="en-US" sz="3600" b="1" dirty="0">
                <a:solidFill>
                  <a:schemeClr val="bg1"/>
                </a:solidFill>
                <a:latin typeface="Calibri" panose="020F0502020204030204" pitchFamily="34" charset="0"/>
                <a:ea typeface="Calibri" panose="020F0502020204030204" pitchFamily="34" charset="0"/>
                <a:cs typeface="Arial" panose="020B0604020202020204" pitchFamily="34" charset="0"/>
              </a:rPr>
            </a:br>
            <a:r>
              <a:rPr lang="en-US" sz="3600" b="1" dirty="0">
                <a:solidFill>
                  <a:schemeClr val="bg1"/>
                </a:solidFill>
                <a:latin typeface="Calibri" panose="020F0502020204030204" pitchFamily="34" charset="0"/>
                <a:ea typeface="Calibri" panose="020F0502020204030204" pitchFamily="34" charset="0"/>
                <a:cs typeface="Arial" panose="020B0604020202020204" pitchFamily="34" charset="0"/>
              </a:rPr>
              <a:t/>
            </a:r>
            <a:br>
              <a:rPr lang="en-US" sz="3600" b="1" dirty="0">
                <a:solidFill>
                  <a:schemeClr val="bg1"/>
                </a:solidFill>
                <a:latin typeface="Calibri" panose="020F0502020204030204" pitchFamily="34" charset="0"/>
                <a:ea typeface="Calibri" panose="020F0502020204030204" pitchFamily="34" charset="0"/>
                <a:cs typeface="Arial" panose="020B0604020202020204" pitchFamily="34" charset="0"/>
              </a:rPr>
            </a:br>
            <a:r>
              <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rPr>
              <a:t>NASA operates a diverse fleet of Earth-observing satellites that gather crucial data for understanding and predicting natural disasters. These satellites collect various types of information essential for analyzing environmental conditions</a:t>
            </a:r>
            <a:r>
              <a:rPr lang="en-US" sz="2800" dirty="0" smtClean="0">
                <a:solidFill>
                  <a:schemeClr val="bg1"/>
                </a:solidFill>
                <a:latin typeface="Bahnschrift SemiBold" panose="020B0502040204020203" pitchFamily="34" charset="0"/>
                <a:ea typeface="Calibri" panose="020F0502020204030204" pitchFamily="34" charset="0"/>
                <a:cs typeface="Arial" panose="020B0604020202020204" pitchFamily="34" charset="0"/>
              </a:rPr>
              <a:t>.</a:t>
            </a:r>
            <a:endParaRPr lang="en-US" sz="2800" dirty="0">
              <a:solidFill>
                <a:schemeClr val="bg1"/>
              </a:solidFill>
              <a:latin typeface="Bahnschrift SemiBold" panose="020B05020402040202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95504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Working with NASA's Earth Science Data: A Python Introduction | by Mark  Cleverley | The Startup | Medium">
            <a:extLst>
              <a:ext uri="{FF2B5EF4-FFF2-40B4-BE49-F238E27FC236}">
                <a16:creationId xmlns:a16="http://schemas.microsoft.com/office/drawing/2014/main" id="{67E94599-AE07-4566-807F-983B84482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42720" y="2370574"/>
            <a:ext cx="9011921" cy="2431435"/>
          </a:xfrm>
          <a:prstGeom prst="rect">
            <a:avLst/>
          </a:prstGeom>
        </p:spPr>
        <p:txBody>
          <a:bodyPr wrap="square">
            <a:spAutoFit/>
          </a:bodyPr>
          <a:lstStyle/>
          <a:p>
            <a:r>
              <a:rPr lang="en-US" sz="2800"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Key satellites such as Landsat, Terra, Aqua, and Suomi NPP play pivotal roles in monitoring Earth’s systems. Each satellite is equipped with specialized instruments designed to capture specific types of data.</a:t>
            </a:r>
          </a:p>
          <a:p>
            <a:endParaRPr lang="en-US" sz="4000" b="1" dirty="0">
              <a:solidFill>
                <a:schemeClr val="bg1"/>
              </a:solidFill>
            </a:endParaRPr>
          </a:p>
        </p:txBody>
      </p:sp>
      <p:sp>
        <p:nvSpPr>
          <p:cNvPr id="24" name="Rectangle 23">
            <a:extLst>
              <a:ext uri="{FF2B5EF4-FFF2-40B4-BE49-F238E27FC236}">
                <a16:creationId xmlns:a16="http://schemas.microsoft.com/office/drawing/2014/main" id="{71FBC4F8-6490-4965-BC42-E8811CD8CEB6}"/>
              </a:ext>
            </a:extLst>
          </p:cNvPr>
          <p:cNvSpPr/>
          <p:nvPr/>
        </p:nvSpPr>
        <p:spPr>
          <a:xfrm>
            <a:off x="856914" y="1407021"/>
            <a:ext cx="4448654" cy="707886"/>
          </a:xfrm>
          <a:prstGeom prst="rect">
            <a:avLst/>
          </a:prstGeom>
        </p:spPr>
        <p:txBody>
          <a:bodyPr wrap="none">
            <a:spAutoFit/>
          </a:bodyPr>
          <a:lstStyle/>
          <a:p>
            <a:pPr marL="571500" indent="-571500">
              <a:buFont typeface="Wingdings" panose="05000000000000000000" pitchFamily="2" charset="2"/>
              <a:buChar char="v"/>
            </a:pPr>
            <a:r>
              <a:rPr lang="en-US" sz="4000" b="1" dirty="0">
                <a:solidFill>
                  <a:schemeClr val="bg1"/>
                </a:solidFill>
                <a:effectLst>
                  <a:outerShdw blurRad="38100" dist="38100" dir="2700000" algn="tl">
                    <a:srgbClr val="000000">
                      <a:alpha val="43137"/>
                    </a:srgbClr>
                  </a:outerShdw>
                </a:effectLst>
                <a:latin typeface="Bahnschrift SemiBold SemiConden" panose="020B0502040204020203" pitchFamily="34" charset="0"/>
                <a:cs typeface="Arial" panose="020B0604020202020204" pitchFamily="34" charset="0"/>
              </a:rPr>
              <a:t>Satellites Involved</a:t>
            </a:r>
          </a:p>
        </p:txBody>
      </p:sp>
    </p:spTree>
    <p:extLst>
      <p:ext uri="{BB962C8B-B14F-4D97-AF65-F5344CB8AC3E}">
        <p14:creationId xmlns:p14="http://schemas.microsoft.com/office/powerpoint/2010/main" val="6842574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www.w3.org/XML/1998/namespace"/>
    <ds:schemaRef ds:uri="16c05727-aa75-4e4a-9b5f-8a80a1165891"/>
    <ds:schemaRef ds:uri="http://schemas.microsoft.com/office/2006/metadata/properties"/>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958</Words>
  <Application>Microsoft Office PowerPoint</Application>
  <PresentationFormat>Widescreen</PresentationFormat>
  <Paragraphs>48</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Aatrix OCRB</vt:lpstr>
      <vt:lpstr>Arial</vt:lpstr>
      <vt:lpstr>Bahnschrift SemiBold</vt:lpstr>
      <vt:lpstr>Bahnschrift SemiBold Condensed</vt:lpstr>
      <vt:lpstr>Bahnschrift SemiBold SemiConden</vt:lpstr>
      <vt:lpstr>Calibri</vt:lpstr>
      <vt:lpstr>Calibri Light</vt:lpstr>
      <vt:lpstr>Courier New</vt:lpstr>
      <vt:lpstr>Wingdings</vt:lpstr>
      <vt:lpstr>Office Theme</vt:lpstr>
      <vt:lpstr>Predicting Natural Disasters Using NASA Satellite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2024-10-06T04:23:48Z</dcterms:created>
  <dcterms:modified xsi:type="dcterms:W3CDTF">2024-10-06T10:11:25Z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